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7"/>
  </p:notesMasterIdLst>
  <p:sldIdLst>
    <p:sldId id="1676" r:id="rId2"/>
    <p:sldId id="462" r:id="rId3"/>
    <p:sldId id="1604" r:id="rId4"/>
    <p:sldId id="1413" r:id="rId5"/>
    <p:sldId id="1608" r:id="rId6"/>
    <p:sldId id="1622" r:id="rId7"/>
    <p:sldId id="1537" r:id="rId8"/>
    <p:sldId id="1541" r:id="rId9"/>
    <p:sldId id="456" r:id="rId10"/>
    <p:sldId id="437" r:id="rId11"/>
    <p:sldId id="436" r:id="rId12"/>
    <p:sldId id="440" r:id="rId13"/>
    <p:sldId id="258" r:id="rId14"/>
    <p:sldId id="379" r:id="rId15"/>
    <p:sldId id="381" r:id="rId16"/>
    <p:sldId id="1670" r:id="rId17"/>
    <p:sldId id="1613" r:id="rId18"/>
    <p:sldId id="1614" r:id="rId19"/>
    <p:sldId id="1627" r:id="rId20"/>
    <p:sldId id="1626" r:id="rId21"/>
    <p:sldId id="1628" r:id="rId22"/>
    <p:sldId id="1633" r:id="rId23"/>
    <p:sldId id="1652" r:id="rId24"/>
    <p:sldId id="1646" r:id="rId25"/>
    <p:sldId id="1648" r:id="rId26"/>
    <p:sldId id="1661" r:id="rId27"/>
    <p:sldId id="1664" r:id="rId28"/>
    <p:sldId id="1665" r:id="rId29"/>
    <p:sldId id="1691" r:id="rId30"/>
    <p:sldId id="1666" r:id="rId31"/>
    <p:sldId id="1653" r:id="rId32"/>
    <p:sldId id="1692" r:id="rId33"/>
    <p:sldId id="259" r:id="rId34"/>
    <p:sldId id="1694" r:id="rId35"/>
    <p:sldId id="1693" r:id="rId3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34" autoAdjust="0"/>
    <p:restoredTop sz="92658" autoAdjust="0"/>
  </p:normalViewPr>
  <p:slideViewPr>
    <p:cSldViewPr snapToGrid="0">
      <p:cViewPr varScale="1">
        <p:scale>
          <a:sx n="96" d="100"/>
          <a:sy n="96" d="100"/>
        </p:scale>
        <p:origin x="816" y="312"/>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5AC944-2D6D-461B-8E78-DE44C3BFF6E8}" type="datetimeFigureOut">
              <a:rPr kumimoji="1" lang="ja-JP" altLang="en-US" smtClean="0"/>
              <a:t>2026/2/22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E3FBC0-D601-4F5F-B783-DB6D70E452BC}" type="slidenum">
              <a:rPr kumimoji="1" lang="ja-JP" altLang="en-US" smtClean="0"/>
              <a:t>‹#›</a:t>
            </a:fld>
            <a:endParaRPr kumimoji="1" lang="ja-JP" altLang="en-US"/>
          </a:p>
        </p:txBody>
      </p:sp>
    </p:spTree>
    <p:extLst>
      <p:ext uri="{BB962C8B-B14F-4D97-AF65-F5344CB8AC3E}">
        <p14:creationId xmlns:p14="http://schemas.microsoft.com/office/powerpoint/2010/main" val="167544606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1</a:t>
            </a:fld>
            <a:endParaRPr kumimoji="1" lang="ja-JP" altLang="en-US"/>
          </a:p>
        </p:txBody>
      </p:sp>
    </p:spTree>
    <p:extLst>
      <p:ext uri="{BB962C8B-B14F-4D97-AF65-F5344CB8AC3E}">
        <p14:creationId xmlns:p14="http://schemas.microsoft.com/office/powerpoint/2010/main" val="26662715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13</a:t>
            </a:fld>
            <a:endParaRPr kumimoji="1" lang="ja-JP" altLang="en-US"/>
          </a:p>
        </p:txBody>
      </p:sp>
    </p:spTree>
    <p:extLst>
      <p:ext uri="{BB962C8B-B14F-4D97-AF65-F5344CB8AC3E}">
        <p14:creationId xmlns:p14="http://schemas.microsoft.com/office/powerpoint/2010/main" val="39980126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https://github.com/sonnylazuardi/colorGPT/blob/master/pages/api/color.ts</a:t>
            </a:r>
            <a:endParaRPr kumimoji="1" lang="ja-JP" altLang="en-US" dirty="0"/>
          </a:p>
        </p:txBody>
      </p:sp>
      <p:sp>
        <p:nvSpPr>
          <p:cNvPr id="4" name="スライド番号プレースホルダー 3"/>
          <p:cNvSpPr>
            <a:spLocks noGrp="1"/>
          </p:cNvSpPr>
          <p:nvPr>
            <p:ph type="sldNum" sz="quarter" idx="5"/>
          </p:nvPr>
        </p:nvSpPr>
        <p:spPr/>
        <p:txBody>
          <a:bodyPr/>
          <a:lstStyle/>
          <a:p>
            <a:fld id="{BFA1B828-6C1B-47EB-A9AE-5E0C0F5EA7BE}" type="slidenum">
              <a:rPr kumimoji="1" lang="ja-JP" altLang="en-US" smtClean="0"/>
              <a:t>14</a:t>
            </a:fld>
            <a:endParaRPr kumimoji="1" lang="ja-JP" altLang="en-US"/>
          </a:p>
        </p:txBody>
      </p:sp>
    </p:spTree>
    <p:extLst>
      <p:ext uri="{BB962C8B-B14F-4D97-AF65-F5344CB8AC3E}">
        <p14:creationId xmlns:p14="http://schemas.microsoft.com/office/powerpoint/2010/main" val="16757699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BFA1B828-6C1B-47EB-A9AE-5E0C0F5EA7BE}" type="slidenum">
              <a:rPr kumimoji="1" lang="ja-JP" altLang="en-US" smtClean="0"/>
              <a:t>15</a:t>
            </a:fld>
            <a:endParaRPr kumimoji="1" lang="ja-JP" altLang="en-US"/>
          </a:p>
        </p:txBody>
      </p:sp>
    </p:spTree>
    <p:extLst>
      <p:ext uri="{BB962C8B-B14F-4D97-AF65-F5344CB8AC3E}">
        <p14:creationId xmlns:p14="http://schemas.microsoft.com/office/powerpoint/2010/main" val="3608796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16</a:t>
            </a:fld>
            <a:endParaRPr kumimoji="1" lang="ja-JP" altLang="en-US"/>
          </a:p>
        </p:txBody>
      </p:sp>
    </p:spTree>
    <p:extLst>
      <p:ext uri="{BB962C8B-B14F-4D97-AF65-F5344CB8AC3E}">
        <p14:creationId xmlns:p14="http://schemas.microsoft.com/office/powerpoint/2010/main" val="34697550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17</a:t>
            </a:fld>
            <a:endParaRPr kumimoji="1" lang="ja-JP" altLang="en-US"/>
          </a:p>
        </p:txBody>
      </p:sp>
    </p:spTree>
    <p:extLst>
      <p:ext uri="{BB962C8B-B14F-4D97-AF65-F5344CB8AC3E}">
        <p14:creationId xmlns:p14="http://schemas.microsoft.com/office/powerpoint/2010/main" val="40925704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18</a:t>
            </a:fld>
            <a:endParaRPr kumimoji="1" lang="ja-JP" altLang="en-US"/>
          </a:p>
        </p:txBody>
      </p:sp>
    </p:spTree>
    <p:extLst>
      <p:ext uri="{BB962C8B-B14F-4D97-AF65-F5344CB8AC3E}">
        <p14:creationId xmlns:p14="http://schemas.microsoft.com/office/powerpoint/2010/main" val="26222514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19</a:t>
            </a:fld>
            <a:endParaRPr kumimoji="1" lang="ja-JP" altLang="en-US"/>
          </a:p>
        </p:txBody>
      </p:sp>
    </p:spTree>
    <p:extLst>
      <p:ext uri="{BB962C8B-B14F-4D97-AF65-F5344CB8AC3E}">
        <p14:creationId xmlns:p14="http://schemas.microsoft.com/office/powerpoint/2010/main" val="5732836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20</a:t>
            </a:fld>
            <a:endParaRPr kumimoji="1" lang="ja-JP" altLang="en-US"/>
          </a:p>
        </p:txBody>
      </p:sp>
    </p:spTree>
    <p:extLst>
      <p:ext uri="{BB962C8B-B14F-4D97-AF65-F5344CB8AC3E}">
        <p14:creationId xmlns:p14="http://schemas.microsoft.com/office/powerpoint/2010/main" val="32720923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200" b="0" kern="1200" dirty="0">
                <a:solidFill>
                  <a:schemeClr val="tx1"/>
                </a:solidFill>
                <a:effectLst/>
                <a:latin typeface="+mn-lt"/>
                <a:ea typeface="+mn-ea"/>
                <a:cs typeface="+mn-cs"/>
              </a:rPr>
              <a:t># Data Visualization Demo using UMAP</a:t>
            </a:r>
          </a:p>
          <a:p>
            <a:r>
              <a:rPr kumimoji="1" lang="en-US" altLang="ja-JP" sz="1200" b="0" kern="1200" dirty="0">
                <a:solidFill>
                  <a:schemeClr val="tx1"/>
                </a:solidFill>
                <a:effectLst/>
                <a:latin typeface="+mn-lt"/>
                <a:ea typeface="+mn-ea"/>
                <a:cs typeface="+mn-cs"/>
              </a:rPr>
              <a:t># Using MNIST dataset to visualize high-dimensional data</a:t>
            </a:r>
          </a:p>
          <a:p>
            <a:r>
              <a:rPr kumimoji="1" lang="en-US" altLang="ja-JP" sz="1200" b="0" kern="1200" dirty="0">
                <a:solidFill>
                  <a:schemeClr val="tx1"/>
                </a:solidFill>
                <a:effectLst/>
                <a:latin typeface="+mn-lt"/>
                <a:ea typeface="+mn-ea"/>
                <a:cs typeface="+mn-cs"/>
              </a:rPr>
              <a:t># Comparing 2D visualizations using PCA and UMAP</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import </a:t>
            </a:r>
            <a:r>
              <a:rPr kumimoji="1" lang="en-US" altLang="ja-JP" sz="1200" b="0" kern="1200" dirty="0" err="1">
                <a:solidFill>
                  <a:schemeClr val="tx1"/>
                </a:solidFill>
                <a:effectLst/>
                <a:latin typeface="+mn-lt"/>
                <a:ea typeface="+mn-ea"/>
                <a:cs typeface="+mn-cs"/>
              </a:rPr>
              <a:t>numpy</a:t>
            </a:r>
            <a:r>
              <a:rPr kumimoji="1" lang="en-US" altLang="ja-JP" sz="1200" b="0" kern="1200" dirty="0">
                <a:solidFill>
                  <a:schemeClr val="tx1"/>
                </a:solidFill>
                <a:effectLst/>
                <a:latin typeface="+mn-lt"/>
                <a:ea typeface="+mn-ea"/>
                <a:cs typeface="+mn-cs"/>
              </a:rPr>
              <a:t> as np</a:t>
            </a:r>
          </a:p>
          <a:p>
            <a:r>
              <a:rPr kumimoji="1" lang="en-US" altLang="ja-JP" sz="1200" b="0" kern="1200" dirty="0">
                <a:solidFill>
                  <a:schemeClr val="tx1"/>
                </a:solidFill>
                <a:effectLst/>
                <a:latin typeface="+mn-lt"/>
                <a:ea typeface="+mn-ea"/>
                <a:cs typeface="+mn-cs"/>
              </a:rPr>
              <a:t>import </a:t>
            </a:r>
            <a:r>
              <a:rPr kumimoji="1" lang="en-US" altLang="ja-JP" sz="1200" b="0" kern="1200" dirty="0" err="1">
                <a:solidFill>
                  <a:schemeClr val="tx1"/>
                </a:solidFill>
                <a:effectLst/>
                <a:latin typeface="+mn-lt"/>
                <a:ea typeface="+mn-ea"/>
                <a:cs typeface="+mn-cs"/>
              </a:rPr>
              <a:t>matplotlib.pyplot</a:t>
            </a:r>
            <a:r>
              <a:rPr kumimoji="1" lang="en-US" altLang="ja-JP" sz="1200" b="0" kern="1200" dirty="0">
                <a:solidFill>
                  <a:schemeClr val="tx1"/>
                </a:solidFill>
                <a:effectLst/>
                <a:latin typeface="+mn-lt"/>
                <a:ea typeface="+mn-ea"/>
                <a:cs typeface="+mn-cs"/>
              </a:rPr>
              <a:t> as </a:t>
            </a:r>
            <a:r>
              <a:rPr kumimoji="1" lang="en-US" altLang="ja-JP" sz="1200" b="0" kern="1200" dirty="0" err="1">
                <a:solidFill>
                  <a:schemeClr val="tx1"/>
                </a:solidFill>
                <a:effectLst/>
                <a:latin typeface="+mn-lt"/>
                <a:ea typeface="+mn-ea"/>
                <a:cs typeface="+mn-cs"/>
              </a:rPr>
              <a:t>plt</a:t>
            </a:r>
            <a:endParaRPr kumimoji="1" lang="en-US" altLang="ja-JP" sz="1200" b="0" kern="1200" dirty="0">
              <a:solidFill>
                <a:schemeClr val="tx1"/>
              </a:solidFill>
              <a:effectLst/>
              <a:latin typeface="+mn-lt"/>
              <a:ea typeface="+mn-ea"/>
              <a:cs typeface="+mn-cs"/>
            </a:endParaRPr>
          </a:p>
          <a:p>
            <a:r>
              <a:rPr kumimoji="1" lang="en-US" altLang="ja-JP" sz="1200" b="0" kern="1200" dirty="0">
                <a:solidFill>
                  <a:schemeClr val="tx1"/>
                </a:solidFill>
                <a:effectLst/>
                <a:latin typeface="+mn-lt"/>
                <a:ea typeface="+mn-ea"/>
                <a:cs typeface="+mn-cs"/>
              </a:rPr>
              <a:t>from </a:t>
            </a:r>
            <a:r>
              <a:rPr kumimoji="1" lang="en-US" altLang="ja-JP" sz="1200" b="0" kern="1200" dirty="0" err="1">
                <a:solidFill>
                  <a:schemeClr val="tx1"/>
                </a:solidFill>
                <a:effectLst/>
                <a:latin typeface="+mn-lt"/>
                <a:ea typeface="+mn-ea"/>
                <a:cs typeface="+mn-cs"/>
              </a:rPr>
              <a:t>sklearn.datasets</a:t>
            </a:r>
            <a:r>
              <a:rPr kumimoji="1" lang="en-US" altLang="ja-JP" sz="1200" b="0" kern="1200" dirty="0">
                <a:solidFill>
                  <a:schemeClr val="tx1"/>
                </a:solidFill>
                <a:effectLst/>
                <a:latin typeface="+mn-lt"/>
                <a:ea typeface="+mn-ea"/>
                <a:cs typeface="+mn-cs"/>
              </a:rPr>
              <a:t> import </a:t>
            </a:r>
            <a:r>
              <a:rPr kumimoji="1" lang="en-US" altLang="ja-JP" sz="1200" b="0" kern="1200" dirty="0" err="1">
                <a:solidFill>
                  <a:schemeClr val="tx1"/>
                </a:solidFill>
                <a:effectLst/>
                <a:latin typeface="+mn-lt"/>
                <a:ea typeface="+mn-ea"/>
                <a:cs typeface="+mn-cs"/>
              </a:rPr>
              <a:t>fetch_openml</a:t>
            </a:r>
            <a:endParaRPr kumimoji="1" lang="en-US" altLang="ja-JP" sz="1200" b="0" kern="1200" dirty="0">
              <a:solidFill>
                <a:schemeClr val="tx1"/>
              </a:solidFill>
              <a:effectLst/>
              <a:latin typeface="+mn-lt"/>
              <a:ea typeface="+mn-ea"/>
              <a:cs typeface="+mn-cs"/>
            </a:endParaRPr>
          </a:p>
          <a:p>
            <a:r>
              <a:rPr kumimoji="1" lang="en-US" altLang="ja-JP" sz="1200" b="0" kern="1200" dirty="0">
                <a:solidFill>
                  <a:schemeClr val="tx1"/>
                </a:solidFill>
                <a:effectLst/>
                <a:latin typeface="+mn-lt"/>
                <a:ea typeface="+mn-ea"/>
                <a:cs typeface="+mn-cs"/>
              </a:rPr>
              <a:t>from </a:t>
            </a:r>
            <a:r>
              <a:rPr kumimoji="1" lang="en-US" altLang="ja-JP" sz="1200" b="0" kern="1200" dirty="0" err="1">
                <a:solidFill>
                  <a:schemeClr val="tx1"/>
                </a:solidFill>
                <a:effectLst/>
                <a:latin typeface="+mn-lt"/>
                <a:ea typeface="+mn-ea"/>
                <a:cs typeface="+mn-cs"/>
              </a:rPr>
              <a:t>sklearn.preprocessing</a:t>
            </a:r>
            <a:r>
              <a:rPr kumimoji="1" lang="en-US" altLang="ja-JP" sz="1200" b="0" kern="1200" dirty="0">
                <a:solidFill>
                  <a:schemeClr val="tx1"/>
                </a:solidFill>
                <a:effectLst/>
                <a:latin typeface="+mn-lt"/>
                <a:ea typeface="+mn-ea"/>
                <a:cs typeface="+mn-cs"/>
              </a:rPr>
              <a:t> import </a:t>
            </a:r>
            <a:r>
              <a:rPr kumimoji="1" lang="en-US" altLang="ja-JP" sz="1200" b="0" kern="1200" dirty="0" err="1">
                <a:solidFill>
                  <a:schemeClr val="tx1"/>
                </a:solidFill>
                <a:effectLst/>
                <a:latin typeface="+mn-lt"/>
                <a:ea typeface="+mn-ea"/>
                <a:cs typeface="+mn-cs"/>
              </a:rPr>
              <a:t>StandardScaler</a:t>
            </a:r>
            <a:endParaRPr kumimoji="1" lang="en-US" altLang="ja-JP" sz="1200" b="0" kern="1200" dirty="0">
              <a:solidFill>
                <a:schemeClr val="tx1"/>
              </a:solidFill>
              <a:effectLst/>
              <a:latin typeface="+mn-lt"/>
              <a:ea typeface="+mn-ea"/>
              <a:cs typeface="+mn-cs"/>
            </a:endParaRPr>
          </a:p>
          <a:p>
            <a:r>
              <a:rPr kumimoji="1" lang="en-US" altLang="ja-JP" sz="1200" b="0" kern="1200" dirty="0">
                <a:solidFill>
                  <a:schemeClr val="tx1"/>
                </a:solidFill>
                <a:effectLst/>
                <a:latin typeface="+mn-lt"/>
                <a:ea typeface="+mn-ea"/>
                <a:cs typeface="+mn-cs"/>
              </a:rPr>
              <a:t>from </a:t>
            </a:r>
            <a:r>
              <a:rPr kumimoji="1" lang="en-US" altLang="ja-JP" sz="1200" b="0" kern="1200" dirty="0" err="1">
                <a:solidFill>
                  <a:schemeClr val="tx1"/>
                </a:solidFill>
                <a:effectLst/>
                <a:latin typeface="+mn-lt"/>
                <a:ea typeface="+mn-ea"/>
                <a:cs typeface="+mn-cs"/>
              </a:rPr>
              <a:t>sklearn.decomposition</a:t>
            </a:r>
            <a:r>
              <a:rPr kumimoji="1" lang="en-US" altLang="ja-JP" sz="1200" b="0" kern="1200" dirty="0">
                <a:solidFill>
                  <a:schemeClr val="tx1"/>
                </a:solidFill>
                <a:effectLst/>
                <a:latin typeface="+mn-lt"/>
                <a:ea typeface="+mn-ea"/>
                <a:cs typeface="+mn-cs"/>
              </a:rPr>
              <a:t> import PCA</a:t>
            </a:r>
          </a:p>
          <a:p>
            <a:r>
              <a:rPr kumimoji="1" lang="en-US" altLang="ja-JP" sz="1200" b="0" kern="1200" dirty="0">
                <a:solidFill>
                  <a:schemeClr val="tx1"/>
                </a:solidFill>
                <a:effectLst/>
                <a:latin typeface="+mn-lt"/>
                <a:ea typeface="+mn-ea"/>
                <a:cs typeface="+mn-cs"/>
              </a:rPr>
              <a:t>import </a:t>
            </a:r>
            <a:r>
              <a:rPr kumimoji="1" lang="en-US" altLang="ja-JP" sz="1200" b="0" kern="1200" dirty="0" err="1">
                <a:solidFill>
                  <a:schemeClr val="tx1"/>
                </a:solidFill>
                <a:effectLst/>
                <a:latin typeface="+mn-lt"/>
                <a:ea typeface="+mn-ea"/>
                <a:cs typeface="+mn-cs"/>
              </a:rPr>
              <a:t>umap</a:t>
            </a:r>
            <a:endParaRPr kumimoji="1" lang="en-US" altLang="ja-JP" sz="1200" b="0" kern="1200" dirty="0">
              <a:solidFill>
                <a:schemeClr val="tx1"/>
              </a:solidFill>
              <a:effectLst/>
              <a:latin typeface="+mn-lt"/>
              <a:ea typeface="+mn-ea"/>
              <a:cs typeface="+mn-cs"/>
            </a:endParaRPr>
          </a:p>
          <a:p>
            <a:r>
              <a:rPr kumimoji="1" lang="en-US" altLang="ja-JP" sz="1200" b="0" kern="1200" dirty="0">
                <a:solidFill>
                  <a:schemeClr val="tx1"/>
                </a:solidFill>
                <a:effectLst/>
                <a:latin typeface="+mn-lt"/>
                <a:ea typeface="+mn-ea"/>
                <a:cs typeface="+mn-cs"/>
              </a:rPr>
              <a:t>from mpl_toolkits.mplot3d import Axes3D</a:t>
            </a:r>
          </a:p>
          <a:p>
            <a:r>
              <a:rPr kumimoji="1" lang="en-US" altLang="ja-JP" sz="1200" b="0" kern="1200" dirty="0">
                <a:solidFill>
                  <a:schemeClr val="tx1"/>
                </a:solidFill>
                <a:effectLst/>
                <a:latin typeface="+mn-lt"/>
                <a:ea typeface="+mn-ea"/>
                <a:cs typeface="+mn-cs"/>
              </a:rPr>
              <a:t>import sys</a:t>
            </a:r>
          </a:p>
          <a:p>
            <a:r>
              <a:rPr kumimoji="1" lang="en-US" altLang="ja-JP" sz="1200" b="0" kern="1200" dirty="0">
                <a:solidFill>
                  <a:schemeClr val="tx1"/>
                </a:solidFill>
                <a:effectLst/>
                <a:latin typeface="+mn-lt"/>
                <a:ea typeface="+mn-ea"/>
                <a:cs typeface="+mn-cs"/>
              </a:rPr>
              <a:t>import traceback</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 Load MNIST dataset (784-dimensional data + labels)</a:t>
            </a:r>
          </a:p>
          <a:p>
            <a:r>
              <a:rPr kumimoji="1" lang="en-US" altLang="ja-JP" sz="1200" b="0" kern="1200" dirty="0">
                <a:solidFill>
                  <a:schemeClr val="tx1"/>
                </a:solidFill>
                <a:effectLst/>
                <a:latin typeface="+mn-lt"/>
                <a:ea typeface="+mn-ea"/>
                <a:cs typeface="+mn-cs"/>
              </a:rPr>
              <a:t>print("Loading MNIST dataset...")</a:t>
            </a:r>
          </a:p>
          <a:p>
            <a:r>
              <a:rPr kumimoji="1" lang="en-US" altLang="ja-JP" sz="1200" b="0" kern="1200" dirty="0">
                <a:solidFill>
                  <a:schemeClr val="tx1"/>
                </a:solidFill>
                <a:effectLst/>
                <a:latin typeface="+mn-lt"/>
                <a:ea typeface="+mn-ea"/>
                <a:cs typeface="+mn-cs"/>
              </a:rPr>
              <a:t>try:    # Load MNIST dataset (specify version to reduce size)</a:t>
            </a:r>
          </a:p>
          <a:p>
            <a:r>
              <a:rPr kumimoji="1" lang="en-US" altLang="ja-JP" sz="1200" b="0" kern="1200" dirty="0">
                <a:solidFill>
                  <a:schemeClr val="tx1"/>
                </a:solidFill>
                <a:effectLst/>
                <a:latin typeface="+mn-lt"/>
                <a:ea typeface="+mn-ea"/>
                <a:cs typeface="+mn-cs"/>
              </a:rPr>
              <a:t>    X, y = </a:t>
            </a:r>
            <a:r>
              <a:rPr kumimoji="1" lang="en-US" altLang="ja-JP" sz="1200" b="0" kern="1200" dirty="0" err="1">
                <a:solidFill>
                  <a:schemeClr val="tx1"/>
                </a:solidFill>
                <a:effectLst/>
                <a:latin typeface="+mn-lt"/>
                <a:ea typeface="+mn-ea"/>
                <a:cs typeface="+mn-cs"/>
              </a:rPr>
              <a:t>fetch_openml</a:t>
            </a:r>
            <a:r>
              <a:rPr kumimoji="1" lang="en-US" altLang="ja-JP" sz="1200" b="0" kern="1200" dirty="0">
                <a:solidFill>
                  <a:schemeClr val="tx1"/>
                </a:solidFill>
                <a:effectLst/>
                <a:latin typeface="+mn-lt"/>
                <a:ea typeface="+mn-ea"/>
                <a:cs typeface="+mn-cs"/>
              </a:rPr>
              <a:t>('mnist_784', version=1, </a:t>
            </a:r>
            <a:r>
              <a:rPr kumimoji="1" lang="en-US" altLang="ja-JP" sz="1200" b="0" kern="1200" dirty="0" err="1">
                <a:solidFill>
                  <a:schemeClr val="tx1"/>
                </a:solidFill>
                <a:effectLst/>
                <a:latin typeface="+mn-lt"/>
                <a:ea typeface="+mn-ea"/>
                <a:cs typeface="+mn-cs"/>
              </a:rPr>
              <a:t>return_X_y</a:t>
            </a:r>
            <a:r>
              <a:rPr kumimoji="1" lang="en-US" altLang="ja-JP" sz="1200" b="0" kern="1200" dirty="0">
                <a:solidFill>
                  <a:schemeClr val="tx1"/>
                </a:solidFill>
                <a:effectLst/>
                <a:latin typeface="+mn-lt"/>
                <a:ea typeface="+mn-ea"/>
                <a:cs typeface="+mn-cs"/>
              </a:rPr>
              <a:t>=True, </a:t>
            </a:r>
            <a:r>
              <a:rPr kumimoji="1" lang="en-US" altLang="ja-JP" sz="1200" b="0" kern="1200" dirty="0" err="1">
                <a:solidFill>
                  <a:schemeClr val="tx1"/>
                </a:solidFill>
                <a:effectLst/>
                <a:latin typeface="+mn-lt"/>
                <a:ea typeface="+mn-ea"/>
                <a:cs typeface="+mn-cs"/>
              </a:rPr>
              <a:t>as_frame</a:t>
            </a:r>
            <a:r>
              <a:rPr kumimoji="1" lang="en-US" altLang="ja-JP" sz="1200" b="0" kern="1200" dirty="0">
                <a:solidFill>
                  <a:schemeClr val="tx1"/>
                </a:solidFill>
                <a:effectLst/>
                <a:latin typeface="+mn-lt"/>
                <a:ea typeface="+mn-ea"/>
                <a:cs typeface="+mn-cs"/>
              </a:rPr>
              <a:t>=False)</a:t>
            </a:r>
          </a:p>
          <a:p>
            <a:r>
              <a:rPr kumimoji="1" lang="en-US" altLang="ja-JP" sz="1200" b="0" kern="1200" dirty="0">
                <a:solidFill>
                  <a:schemeClr val="tx1"/>
                </a:solidFill>
                <a:effectLst/>
                <a:latin typeface="+mn-lt"/>
                <a:ea typeface="+mn-ea"/>
                <a:cs typeface="+mn-cs"/>
              </a:rPr>
              <a:t>    # Data is large, so reduce the number of samples (use 5000 samples)</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n_samples</a:t>
            </a:r>
            <a:r>
              <a:rPr kumimoji="1" lang="en-US" altLang="ja-JP" sz="1200" b="0" kern="1200" dirty="0">
                <a:solidFill>
                  <a:schemeClr val="tx1"/>
                </a:solidFill>
                <a:effectLst/>
                <a:latin typeface="+mn-lt"/>
                <a:ea typeface="+mn-ea"/>
                <a:cs typeface="+mn-cs"/>
              </a:rPr>
              <a:t> = 5000</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random_idx</a:t>
            </a:r>
            <a:r>
              <a:rPr kumimoji="1" lang="en-US" altLang="ja-JP" sz="1200" b="0" kern="1200" dirty="0">
                <a:solidFill>
                  <a:schemeClr val="tx1"/>
                </a:solidFill>
                <a:effectLst/>
                <a:latin typeface="+mn-lt"/>
                <a:ea typeface="+mn-ea"/>
                <a:cs typeface="+mn-cs"/>
              </a:rPr>
              <a:t> = </a:t>
            </a:r>
            <a:r>
              <a:rPr kumimoji="1" lang="en-US" altLang="ja-JP" sz="1200" b="0" kern="1200" dirty="0" err="1">
                <a:solidFill>
                  <a:schemeClr val="tx1"/>
                </a:solidFill>
                <a:effectLst/>
                <a:latin typeface="+mn-lt"/>
                <a:ea typeface="+mn-ea"/>
                <a:cs typeface="+mn-cs"/>
              </a:rPr>
              <a:t>np.random.RandomState</a:t>
            </a:r>
            <a:r>
              <a:rPr kumimoji="1" lang="en-US" altLang="ja-JP" sz="1200" b="0" kern="1200" dirty="0">
                <a:solidFill>
                  <a:schemeClr val="tx1"/>
                </a:solidFill>
                <a:effectLst/>
                <a:latin typeface="+mn-lt"/>
                <a:ea typeface="+mn-ea"/>
                <a:cs typeface="+mn-cs"/>
              </a:rPr>
              <a:t>(42).choice(</a:t>
            </a:r>
            <a:r>
              <a:rPr kumimoji="1" lang="en-US" altLang="ja-JP" sz="1200" b="0" kern="1200" dirty="0" err="1">
                <a:solidFill>
                  <a:schemeClr val="tx1"/>
                </a:solidFill>
                <a:effectLst/>
                <a:latin typeface="+mn-lt"/>
                <a:ea typeface="+mn-ea"/>
                <a:cs typeface="+mn-cs"/>
              </a:rPr>
              <a:t>X.shape</a:t>
            </a:r>
            <a:r>
              <a:rPr kumimoji="1" lang="en-US" altLang="ja-JP" sz="1200" b="0" kern="1200" dirty="0">
                <a:solidFill>
                  <a:schemeClr val="tx1"/>
                </a:solidFill>
                <a:effectLst/>
                <a:latin typeface="+mn-lt"/>
                <a:ea typeface="+mn-ea"/>
                <a:cs typeface="+mn-cs"/>
              </a:rPr>
              <a:t>[0], </a:t>
            </a:r>
            <a:r>
              <a:rPr kumimoji="1" lang="en-US" altLang="ja-JP" sz="1200" b="0" kern="1200" dirty="0" err="1">
                <a:solidFill>
                  <a:schemeClr val="tx1"/>
                </a:solidFill>
                <a:effectLst/>
                <a:latin typeface="+mn-lt"/>
                <a:ea typeface="+mn-ea"/>
                <a:cs typeface="+mn-cs"/>
              </a:rPr>
              <a:t>n_samples</a:t>
            </a:r>
            <a:r>
              <a:rPr kumimoji="1" lang="en-US" altLang="ja-JP" sz="1200" b="0" kern="1200" dirty="0">
                <a:solidFill>
                  <a:schemeClr val="tx1"/>
                </a:solidFill>
                <a:effectLst/>
                <a:latin typeface="+mn-lt"/>
                <a:ea typeface="+mn-ea"/>
                <a:cs typeface="+mn-cs"/>
              </a:rPr>
              <a:t>, replace=False)</a:t>
            </a:r>
          </a:p>
          <a:p>
            <a:r>
              <a:rPr kumimoji="1" lang="en-US" altLang="ja-JP" sz="1200" b="0" kern="1200" dirty="0">
                <a:solidFill>
                  <a:schemeClr val="tx1"/>
                </a:solidFill>
                <a:effectLst/>
                <a:latin typeface="+mn-lt"/>
                <a:ea typeface="+mn-ea"/>
                <a:cs typeface="+mn-cs"/>
              </a:rPr>
              <a:t>    X = X[</a:t>
            </a:r>
            <a:r>
              <a:rPr kumimoji="1" lang="en-US" altLang="ja-JP" sz="1200" b="0" kern="1200" dirty="0" err="1">
                <a:solidFill>
                  <a:schemeClr val="tx1"/>
                </a:solidFill>
                <a:effectLst/>
                <a:latin typeface="+mn-lt"/>
                <a:ea typeface="+mn-ea"/>
                <a:cs typeface="+mn-cs"/>
              </a:rPr>
              <a:t>random_idx</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y = y[</a:t>
            </a:r>
            <a:r>
              <a:rPr kumimoji="1" lang="en-US" altLang="ja-JP" sz="1200" b="0" kern="1200" dirty="0" err="1">
                <a:solidFill>
                  <a:schemeClr val="tx1"/>
                </a:solidFill>
                <a:effectLst/>
                <a:latin typeface="+mn-lt"/>
                <a:ea typeface="+mn-ea"/>
                <a:cs typeface="+mn-cs"/>
              </a:rPr>
              <a:t>random_idx</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astype</a:t>
            </a:r>
            <a:r>
              <a:rPr kumimoji="1" lang="en-US" altLang="ja-JP" sz="1200" b="0" kern="1200" dirty="0">
                <a:solidFill>
                  <a:schemeClr val="tx1"/>
                </a:solidFill>
                <a:effectLst/>
                <a:latin typeface="+mn-lt"/>
                <a:ea typeface="+mn-ea"/>
                <a:cs typeface="+mn-cs"/>
              </a:rPr>
              <a:t>(int)</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target_names</a:t>
            </a:r>
            <a:r>
              <a:rPr kumimoji="1" lang="en-US" altLang="ja-JP" sz="1200" b="0" kern="1200" dirty="0">
                <a:solidFill>
                  <a:schemeClr val="tx1"/>
                </a:solidFill>
                <a:effectLst/>
                <a:latin typeface="+mn-lt"/>
                <a:ea typeface="+mn-ea"/>
                <a:cs typeface="+mn-cs"/>
              </a:rPr>
              <a:t> = [str(</a:t>
            </a:r>
            <a:r>
              <a:rPr kumimoji="1" lang="en-US" altLang="ja-JP" sz="1200" b="0" kern="1200" dirty="0" err="1">
                <a:solidFill>
                  <a:schemeClr val="tx1"/>
                </a:solidFill>
                <a:effectLst/>
                <a:latin typeface="+mn-lt"/>
                <a:ea typeface="+mn-ea"/>
                <a:cs typeface="+mn-cs"/>
              </a:rPr>
              <a:t>i</a:t>
            </a:r>
            <a:r>
              <a:rPr kumimoji="1" lang="en-US" altLang="ja-JP" sz="1200" b="0" kern="1200" dirty="0">
                <a:solidFill>
                  <a:schemeClr val="tx1"/>
                </a:solidFill>
                <a:effectLst/>
                <a:latin typeface="+mn-lt"/>
                <a:ea typeface="+mn-ea"/>
                <a:cs typeface="+mn-cs"/>
              </a:rPr>
              <a:t>) for </a:t>
            </a:r>
            <a:r>
              <a:rPr kumimoji="1" lang="en-US" altLang="ja-JP" sz="1200" b="0" kern="1200" dirty="0" err="1">
                <a:solidFill>
                  <a:schemeClr val="tx1"/>
                </a:solidFill>
                <a:effectLst/>
                <a:latin typeface="+mn-lt"/>
                <a:ea typeface="+mn-ea"/>
                <a:cs typeface="+mn-cs"/>
              </a:rPr>
              <a:t>i</a:t>
            </a:r>
            <a:r>
              <a:rPr kumimoji="1" lang="en-US" altLang="ja-JP" sz="1200" b="0" kern="1200" dirty="0">
                <a:solidFill>
                  <a:schemeClr val="tx1"/>
                </a:solidFill>
                <a:effectLst/>
                <a:latin typeface="+mn-lt"/>
                <a:ea typeface="+mn-ea"/>
                <a:cs typeface="+mn-cs"/>
              </a:rPr>
              <a:t> in range(10)]  # 0-9</a:t>
            </a:r>
            <a:r>
              <a:rPr kumimoji="1" lang="ja-JP" altLang="en-US" sz="1200" b="0" kern="1200" dirty="0">
                <a:solidFill>
                  <a:schemeClr val="tx1"/>
                </a:solidFill>
                <a:effectLst/>
                <a:latin typeface="+mn-lt"/>
                <a:ea typeface="+mn-ea"/>
                <a:cs typeface="+mn-cs"/>
              </a:rPr>
              <a:t>の数字ラベル    </a:t>
            </a:r>
            <a:r>
              <a:rPr kumimoji="1" lang="en-US" altLang="ja-JP" sz="1200" b="0" kern="1200" dirty="0">
                <a:solidFill>
                  <a:schemeClr val="tx1"/>
                </a:solidFill>
                <a:effectLst/>
                <a:latin typeface="+mn-lt"/>
                <a:ea typeface="+mn-ea"/>
                <a:cs typeface="+mn-cs"/>
              </a:rPr>
              <a:t>print(</a:t>
            </a:r>
            <a:r>
              <a:rPr kumimoji="1" lang="en-US" altLang="ja-JP" sz="1200" b="0" kern="1200" dirty="0" err="1">
                <a:solidFill>
                  <a:schemeClr val="tx1"/>
                </a:solidFill>
                <a:effectLst/>
                <a:latin typeface="+mn-lt"/>
                <a:ea typeface="+mn-ea"/>
                <a:cs typeface="+mn-cs"/>
              </a:rPr>
              <a:t>f"Data</a:t>
            </a:r>
            <a:r>
              <a:rPr kumimoji="1" lang="en-US" altLang="ja-JP" sz="1200" b="0" kern="1200" dirty="0">
                <a:solidFill>
                  <a:schemeClr val="tx1"/>
                </a:solidFill>
                <a:effectLst/>
                <a:latin typeface="+mn-lt"/>
                <a:ea typeface="+mn-ea"/>
                <a:cs typeface="+mn-cs"/>
              </a:rPr>
              <a:t> features: {</a:t>
            </a:r>
            <a:r>
              <a:rPr kumimoji="1" lang="en-US" altLang="ja-JP" sz="1200" b="0" kern="1200" dirty="0" err="1">
                <a:solidFill>
                  <a:schemeClr val="tx1"/>
                </a:solidFill>
                <a:effectLst/>
                <a:latin typeface="+mn-lt"/>
                <a:ea typeface="+mn-ea"/>
                <a:cs typeface="+mn-cs"/>
              </a:rPr>
              <a:t>X.shape</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print(</a:t>
            </a:r>
            <a:r>
              <a:rPr kumimoji="1" lang="en-US" altLang="ja-JP" sz="1200" b="0" kern="1200" dirty="0" err="1">
                <a:solidFill>
                  <a:schemeClr val="tx1"/>
                </a:solidFill>
                <a:effectLst/>
                <a:latin typeface="+mn-lt"/>
                <a:ea typeface="+mn-ea"/>
                <a:cs typeface="+mn-cs"/>
              </a:rPr>
              <a:t>f"Number</a:t>
            </a:r>
            <a:r>
              <a:rPr kumimoji="1" lang="en-US" altLang="ja-JP" sz="1200" b="0" kern="1200" dirty="0">
                <a:solidFill>
                  <a:schemeClr val="tx1"/>
                </a:solidFill>
                <a:effectLst/>
                <a:latin typeface="+mn-lt"/>
                <a:ea typeface="+mn-ea"/>
                <a:cs typeface="+mn-cs"/>
              </a:rPr>
              <a:t> of labels: {</a:t>
            </a:r>
            <a:r>
              <a:rPr kumimoji="1" lang="en-US" altLang="ja-JP" sz="1200" b="0" kern="1200" dirty="0" err="1">
                <a:solidFill>
                  <a:schemeClr val="tx1"/>
                </a:solidFill>
                <a:effectLst/>
                <a:latin typeface="+mn-lt"/>
                <a:ea typeface="+mn-ea"/>
                <a:cs typeface="+mn-cs"/>
              </a:rPr>
              <a:t>len</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np.unique</a:t>
            </a:r>
            <a:r>
              <a:rPr kumimoji="1" lang="en-US" altLang="ja-JP" sz="1200" b="0" kern="1200" dirty="0">
                <a:solidFill>
                  <a:schemeClr val="tx1"/>
                </a:solidFill>
                <a:effectLst/>
                <a:latin typeface="+mn-lt"/>
                <a:ea typeface="+mn-ea"/>
                <a:cs typeface="+mn-cs"/>
              </a:rPr>
              <a:t>(y))}")</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    # Standardize data</a:t>
            </a:r>
          </a:p>
          <a:p>
            <a:r>
              <a:rPr kumimoji="1" lang="en-US" altLang="ja-JP" sz="1200" b="0" kern="1200" dirty="0">
                <a:solidFill>
                  <a:schemeClr val="tx1"/>
                </a:solidFill>
                <a:effectLst/>
                <a:latin typeface="+mn-lt"/>
                <a:ea typeface="+mn-ea"/>
                <a:cs typeface="+mn-cs"/>
              </a:rPr>
              <a:t>    print("Standardizing data...")</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X_scaled</a:t>
            </a:r>
            <a:r>
              <a:rPr kumimoji="1" lang="en-US" altLang="ja-JP" sz="1200" b="0" kern="1200" dirty="0">
                <a:solidFill>
                  <a:schemeClr val="tx1"/>
                </a:solidFill>
                <a:effectLst/>
                <a:latin typeface="+mn-lt"/>
                <a:ea typeface="+mn-ea"/>
                <a:cs typeface="+mn-cs"/>
              </a:rPr>
              <a:t> = </a:t>
            </a:r>
            <a:r>
              <a:rPr kumimoji="1" lang="en-US" altLang="ja-JP" sz="1200" b="0" kern="1200" dirty="0" err="1">
                <a:solidFill>
                  <a:schemeClr val="tx1"/>
                </a:solidFill>
                <a:effectLst/>
                <a:latin typeface="+mn-lt"/>
                <a:ea typeface="+mn-ea"/>
                <a:cs typeface="+mn-cs"/>
              </a:rPr>
              <a:t>StandardScaler</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fit_transform</a:t>
            </a:r>
            <a:r>
              <a:rPr kumimoji="1" lang="en-US" altLang="ja-JP" sz="1200" b="0" kern="1200" dirty="0">
                <a:solidFill>
                  <a:schemeClr val="tx1"/>
                </a:solidFill>
                <a:effectLst/>
                <a:latin typeface="+mn-lt"/>
                <a:ea typeface="+mn-ea"/>
                <a:cs typeface="+mn-cs"/>
              </a:rPr>
              <a:t>(X)     # Compress to 2D using PCA</a:t>
            </a:r>
          </a:p>
          <a:p>
            <a:r>
              <a:rPr kumimoji="1" lang="en-US" altLang="ja-JP" sz="1200" b="0" kern="1200" dirty="0">
                <a:solidFill>
                  <a:schemeClr val="tx1"/>
                </a:solidFill>
                <a:effectLst/>
                <a:latin typeface="+mn-lt"/>
                <a:ea typeface="+mn-ea"/>
                <a:cs typeface="+mn-cs"/>
              </a:rPr>
              <a:t>    print("Compressing to 2D using PCA...")</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pca</a:t>
            </a:r>
            <a:r>
              <a:rPr kumimoji="1" lang="en-US" altLang="ja-JP" sz="1200" b="0" kern="1200" dirty="0">
                <a:solidFill>
                  <a:schemeClr val="tx1"/>
                </a:solidFill>
                <a:effectLst/>
                <a:latin typeface="+mn-lt"/>
                <a:ea typeface="+mn-ea"/>
                <a:cs typeface="+mn-cs"/>
              </a:rPr>
              <a:t> = PCA(</a:t>
            </a:r>
            <a:r>
              <a:rPr kumimoji="1" lang="en-US" altLang="ja-JP" sz="1200" b="0" kern="1200" dirty="0" err="1">
                <a:solidFill>
                  <a:schemeClr val="tx1"/>
                </a:solidFill>
                <a:effectLst/>
                <a:latin typeface="+mn-lt"/>
                <a:ea typeface="+mn-ea"/>
                <a:cs typeface="+mn-cs"/>
              </a:rPr>
              <a:t>n_components</a:t>
            </a:r>
            <a:r>
              <a:rPr kumimoji="1" lang="en-US" altLang="ja-JP" sz="1200" b="0" kern="1200" dirty="0">
                <a:solidFill>
                  <a:schemeClr val="tx1"/>
                </a:solidFill>
                <a:effectLst/>
                <a:latin typeface="+mn-lt"/>
                <a:ea typeface="+mn-ea"/>
                <a:cs typeface="+mn-cs"/>
              </a:rPr>
              <a:t>=2)</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X_pca</a:t>
            </a:r>
            <a:r>
              <a:rPr kumimoji="1" lang="en-US" altLang="ja-JP" sz="1200" b="0" kern="1200" dirty="0">
                <a:solidFill>
                  <a:schemeClr val="tx1"/>
                </a:solidFill>
                <a:effectLst/>
                <a:latin typeface="+mn-lt"/>
                <a:ea typeface="+mn-ea"/>
                <a:cs typeface="+mn-cs"/>
              </a:rPr>
              <a:t> = </a:t>
            </a:r>
            <a:r>
              <a:rPr kumimoji="1" lang="en-US" altLang="ja-JP" sz="1200" b="0" kern="1200" dirty="0" err="1">
                <a:solidFill>
                  <a:schemeClr val="tx1"/>
                </a:solidFill>
                <a:effectLst/>
                <a:latin typeface="+mn-lt"/>
                <a:ea typeface="+mn-ea"/>
                <a:cs typeface="+mn-cs"/>
              </a:rPr>
              <a:t>pca.fit_transform</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X_scaled</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print(</a:t>
            </a:r>
            <a:r>
              <a:rPr kumimoji="1" lang="en-US" altLang="ja-JP" sz="1200" b="0" kern="1200" dirty="0" err="1">
                <a:solidFill>
                  <a:schemeClr val="tx1"/>
                </a:solidFill>
                <a:effectLst/>
                <a:latin typeface="+mn-lt"/>
                <a:ea typeface="+mn-ea"/>
                <a:cs typeface="+mn-cs"/>
              </a:rPr>
              <a:t>f"PCA</a:t>
            </a:r>
            <a:r>
              <a:rPr kumimoji="1" lang="en-US" altLang="ja-JP" sz="1200" b="0" kern="1200" dirty="0">
                <a:solidFill>
                  <a:schemeClr val="tx1"/>
                </a:solidFill>
                <a:effectLst/>
                <a:latin typeface="+mn-lt"/>
                <a:ea typeface="+mn-ea"/>
                <a:cs typeface="+mn-cs"/>
              </a:rPr>
              <a:t> explained variance: {</a:t>
            </a:r>
            <a:r>
              <a:rPr kumimoji="1" lang="en-US" altLang="ja-JP" sz="1200" b="0" kern="1200" dirty="0" err="1">
                <a:solidFill>
                  <a:schemeClr val="tx1"/>
                </a:solidFill>
                <a:effectLst/>
                <a:latin typeface="+mn-lt"/>
                <a:ea typeface="+mn-ea"/>
                <a:cs typeface="+mn-cs"/>
              </a:rPr>
              <a:t>pca.explained_variance_ratio</a:t>
            </a:r>
            <a:r>
              <a:rPr kumimoji="1" lang="en-US" altLang="ja-JP" sz="1200" b="0" kern="1200" dirty="0">
                <a:solidFill>
                  <a:schemeClr val="tx1"/>
                </a:solidFill>
                <a:effectLst/>
                <a:latin typeface="+mn-lt"/>
                <a:ea typeface="+mn-ea"/>
                <a:cs typeface="+mn-cs"/>
              </a:rPr>
              <a:t>_}")</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    # Compress to 2D using UMAP</a:t>
            </a:r>
          </a:p>
          <a:p>
            <a:r>
              <a:rPr kumimoji="1" lang="en-US" altLang="ja-JP" sz="1200" b="0" kern="1200" dirty="0">
                <a:solidFill>
                  <a:schemeClr val="tx1"/>
                </a:solidFill>
                <a:effectLst/>
                <a:latin typeface="+mn-lt"/>
                <a:ea typeface="+mn-ea"/>
                <a:cs typeface="+mn-cs"/>
              </a:rPr>
              <a:t>    print("Compressing to 2D using UMAP...")</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umap_reducer</a:t>
            </a:r>
            <a:r>
              <a:rPr kumimoji="1" lang="en-US" altLang="ja-JP" sz="1200" b="0" kern="1200" dirty="0">
                <a:solidFill>
                  <a:schemeClr val="tx1"/>
                </a:solidFill>
                <a:effectLst/>
                <a:latin typeface="+mn-lt"/>
                <a:ea typeface="+mn-ea"/>
                <a:cs typeface="+mn-cs"/>
              </a:rPr>
              <a:t> = </a:t>
            </a:r>
            <a:r>
              <a:rPr kumimoji="1" lang="en-US" altLang="ja-JP" sz="1200" b="0" kern="1200" dirty="0" err="1">
                <a:solidFill>
                  <a:schemeClr val="tx1"/>
                </a:solidFill>
                <a:effectLst/>
                <a:latin typeface="+mn-lt"/>
                <a:ea typeface="+mn-ea"/>
                <a:cs typeface="+mn-cs"/>
              </a:rPr>
              <a:t>umap.UMAP</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n_neighbors</a:t>
            </a:r>
            <a:r>
              <a:rPr kumimoji="1" lang="en-US" altLang="ja-JP" sz="1200" b="0" kern="1200" dirty="0">
                <a:solidFill>
                  <a:schemeClr val="tx1"/>
                </a:solidFill>
                <a:effectLst/>
                <a:latin typeface="+mn-lt"/>
                <a:ea typeface="+mn-ea"/>
                <a:cs typeface="+mn-cs"/>
              </a:rPr>
              <a:t>=15, </a:t>
            </a:r>
            <a:r>
              <a:rPr kumimoji="1" lang="en-US" altLang="ja-JP" sz="1200" b="0" kern="1200" dirty="0" err="1">
                <a:solidFill>
                  <a:schemeClr val="tx1"/>
                </a:solidFill>
                <a:effectLst/>
                <a:latin typeface="+mn-lt"/>
                <a:ea typeface="+mn-ea"/>
                <a:cs typeface="+mn-cs"/>
              </a:rPr>
              <a:t>min_dist</a:t>
            </a:r>
            <a:r>
              <a:rPr kumimoji="1" lang="en-US" altLang="ja-JP" sz="1200" b="0" kern="1200" dirty="0">
                <a:solidFill>
                  <a:schemeClr val="tx1"/>
                </a:solidFill>
                <a:effectLst/>
                <a:latin typeface="+mn-lt"/>
                <a:ea typeface="+mn-ea"/>
                <a:cs typeface="+mn-cs"/>
              </a:rPr>
              <a:t>=0.2, </a:t>
            </a:r>
            <a:r>
              <a:rPr kumimoji="1" lang="en-US" altLang="ja-JP" sz="1200" b="0" kern="1200" dirty="0" err="1">
                <a:solidFill>
                  <a:schemeClr val="tx1"/>
                </a:solidFill>
                <a:effectLst/>
                <a:latin typeface="+mn-lt"/>
                <a:ea typeface="+mn-ea"/>
                <a:cs typeface="+mn-cs"/>
              </a:rPr>
              <a:t>random_state</a:t>
            </a:r>
            <a:r>
              <a:rPr kumimoji="1" lang="en-US" altLang="ja-JP" sz="1200" b="0" kern="1200" dirty="0">
                <a:solidFill>
                  <a:schemeClr val="tx1"/>
                </a:solidFill>
                <a:effectLst/>
                <a:latin typeface="+mn-lt"/>
                <a:ea typeface="+mn-ea"/>
                <a:cs typeface="+mn-cs"/>
              </a:rPr>
              <a:t>=42)</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X_umap</a:t>
            </a:r>
            <a:r>
              <a:rPr kumimoji="1" lang="en-US" altLang="ja-JP" sz="1200" b="0" kern="1200" dirty="0">
                <a:solidFill>
                  <a:schemeClr val="tx1"/>
                </a:solidFill>
                <a:effectLst/>
                <a:latin typeface="+mn-lt"/>
                <a:ea typeface="+mn-ea"/>
                <a:cs typeface="+mn-cs"/>
              </a:rPr>
              <a:t> = </a:t>
            </a:r>
            <a:r>
              <a:rPr kumimoji="1" lang="en-US" altLang="ja-JP" sz="1200" b="0" kern="1200" dirty="0" err="1">
                <a:solidFill>
                  <a:schemeClr val="tx1"/>
                </a:solidFill>
                <a:effectLst/>
                <a:latin typeface="+mn-lt"/>
                <a:ea typeface="+mn-ea"/>
                <a:cs typeface="+mn-cs"/>
              </a:rPr>
              <a:t>umap_reducer.fit_transform</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X_scaled</a:t>
            </a:r>
            <a:r>
              <a:rPr kumimoji="1" lang="en-US" altLang="ja-JP" sz="1200" b="0" kern="1200" dirty="0">
                <a:solidFill>
                  <a:schemeClr val="tx1"/>
                </a:solidFill>
                <a:effectLst/>
                <a:latin typeface="+mn-lt"/>
                <a:ea typeface="+mn-ea"/>
                <a:cs typeface="+mn-cs"/>
              </a:rPr>
              <a:t>)    # Create visualization</a:t>
            </a:r>
          </a:p>
          <a:p>
            <a:r>
              <a:rPr kumimoji="1" lang="en-US" altLang="ja-JP" sz="1200" b="0" kern="1200" dirty="0">
                <a:solidFill>
                  <a:schemeClr val="tx1"/>
                </a:solidFill>
                <a:effectLst/>
                <a:latin typeface="+mn-lt"/>
                <a:ea typeface="+mn-ea"/>
                <a:cs typeface="+mn-cs"/>
              </a:rPr>
              <a:t>    print("Creating visualization...")</a:t>
            </a:r>
          </a:p>
          <a:p>
            <a:r>
              <a:rPr kumimoji="1" lang="en-US" altLang="ja-JP" sz="1200" b="0" kern="1200" dirty="0">
                <a:solidFill>
                  <a:schemeClr val="tx1"/>
                </a:solidFill>
                <a:effectLst/>
                <a:latin typeface="+mn-lt"/>
                <a:ea typeface="+mn-ea"/>
                <a:cs typeface="+mn-cs"/>
              </a:rPr>
              <a:t>    fig = </a:t>
            </a:r>
            <a:r>
              <a:rPr kumimoji="1" lang="en-US" altLang="ja-JP" sz="1200" b="0" kern="1200" dirty="0" err="1">
                <a:solidFill>
                  <a:schemeClr val="tx1"/>
                </a:solidFill>
                <a:effectLst/>
                <a:latin typeface="+mn-lt"/>
                <a:ea typeface="+mn-ea"/>
                <a:cs typeface="+mn-cs"/>
              </a:rPr>
              <a:t>plt.figure</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figsize</a:t>
            </a:r>
            <a:r>
              <a:rPr kumimoji="1" lang="en-US" altLang="ja-JP" sz="1200" b="0" kern="1200" dirty="0">
                <a:solidFill>
                  <a:schemeClr val="tx1"/>
                </a:solidFill>
                <a:effectLst/>
                <a:latin typeface="+mn-lt"/>
                <a:ea typeface="+mn-ea"/>
                <a:cs typeface="+mn-cs"/>
              </a:rPr>
              <a:t>=(16, 6))</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    # Color mapping</a:t>
            </a:r>
          </a:p>
          <a:p>
            <a:r>
              <a:rPr kumimoji="1" lang="en-US" altLang="ja-JP" sz="1200" b="0" kern="1200" dirty="0">
                <a:solidFill>
                  <a:schemeClr val="tx1"/>
                </a:solidFill>
                <a:effectLst/>
                <a:latin typeface="+mn-lt"/>
                <a:ea typeface="+mn-ea"/>
                <a:cs typeface="+mn-cs"/>
              </a:rPr>
              <a:t>    colors = plt.cm.tab10.colors  # 10 color colormap</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    # 2D PCA visualization</a:t>
            </a:r>
          </a:p>
          <a:p>
            <a:r>
              <a:rPr kumimoji="1" lang="en-US" altLang="ja-JP" sz="1200" b="0" kern="1200" dirty="0">
                <a:solidFill>
                  <a:schemeClr val="tx1"/>
                </a:solidFill>
                <a:effectLst/>
                <a:latin typeface="+mn-lt"/>
                <a:ea typeface="+mn-ea"/>
                <a:cs typeface="+mn-cs"/>
              </a:rPr>
              <a:t>    ax2 = </a:t>
            </a:r>
            <a:r>
              <a:rPr kumimoji="1" lang="en-US" altLang="ja-JP" sz="1200" b="0" kern="1200" dirty="0" err="1">
                <a:solidFill>
                  <a:schemeClr val="tx1"/>
                </a:solidFill>
                <a:effectLst/>
                <a:latin typeface="+mn-lt"/>
                <a:ea typeface="+mn-ea"/>
                <a:cs typeface="+mn-cs"/>
              </a:rPr>
              <a:t>fig.add_subplot</a:t>
            </a:r>
            <a:r>
              <a:rPr kumimoji="1" lang="en-US" altLang="ja-JP" sz="1200" b="0" kern="1200" dirty="0">
                <a:solidFill>
                  <a:schemeClr val="tx1"/>
                </a:solidFill>
                <a:effectLst/>
                <a:latin typeface="+mn-lt"/>
                <a:ea typeface="+mn-ea"/>
                <a:cs typeface="+mn-cs"/>
              </a:rPr>
              <a:t>(121)</a:t>
            </a:r>
          </a:p>
          <a:p>
            <a:r>
              <a:rPr kumimoji="1" lang="en-US" altLang="ja-JP" sz="1200" b="0" kern="1200" dirty="0">
                <a:solidFill>
                  <a:schemeClr val="tx1"/>
                </a:solidFill>
                <a:effectLst/>
                <a:latin typeface="+mn-lt"/>
                <a:ea typeface="+mn-ea"/>
                <a:cs typeface="+mn-cs"/>
              </a:rPr>
              <a:t>    for color, </a:t>
            </a:r>
            <a:r>
              <a:rPr kumimoji="1" lang="en-US" altLang="ja-JP" sz="1200" b="0" kern="1200" dirty="0" err="1">
                <a:solidFill>
                  <a:schemeClr val="tx1"/>
                </a:solidFill>
                <a:effectLst/>
                <a:latin typeface="+mn-lt"/>
                <a:ea typeface="+mn-ea"/>
                <a:cs typeface="+mn-cs"/>
              </a:rPr>
              <a:t>i</a:t>
            </a:r>
            <a:r>
              <a:rPr kumimoji="1" lang="en-US" altLang="ja-JP" sz="1200" b="0" kern="1200" dirty="0">
                <a:solidFill>
                  <a:schemeClr val="tx1"/>
                </a:solidFill>
                <a:effectLst/>
                <a:latin typeface="+mn-lt"/>
                <a:ea typeface="+mn-ea"/>
                <a:cs typeface="+mn-cs"/>
              </a:rPr>
              <a:t>, name in zip(colors, range(10), </a:t>
            </a:r>
            <a:r>
              <a:rPr kumimoji="1" lang="en-US" altLang="ja-JP" sz="1200" b="0" kern="1200" dirty="0" err="1">
                <a:solidFill>
                  <a:schemeClr val="tx1"/>
                </a:solidFill>
                <a:effectLst/>
                <a:latin typeface="+mn-lt"/>
                <a:ea typeface="+mn-ea"/>
                <a:cs typeface="+mn-cs"/>
              </a:rPr>
              <a:t>target_names</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ax2.scatter(</a:t>
            </a:r>
            <a:r>
              <a:rPr kumimoji="1" lang="en-US" altLang="ja-JP" sz="1200" b="0" kern="1200" dirty="0" err="1">
                <a:solidFill>
                  <a:schemeClr val="tx1"/>
                </a:solidFill>
                <a:effectLst/>
                <a:latin typeface="+mn-lt"/>
                <a:ea typeface="+mn-ea"/>
                <a:cs typeface="+mn-cs"/>
              </a:rPr>
              <a:t>X_pca</a:t>
            </a:r>
            <a:r>
              <a:rPr kumimoji="1" lang="en-US" altLang="ja-JP" sz="1200" b="0" kern="1200" dirty="0">
                <a:solidFill>
                  <a:schemeClr val="tx1"/>
                </a:solidFill>
                <a:effectLst/>
                <a:latin typeface="+mn-lt"/>
                <a:ea typeface="+mn-ea"/>
                <a:cs typeface="+mn-cs"/>
              </a:rPr>
              <a:t>[y == </a:t>
            </a:r>
            <a:r>
              <a:rPr kumimoji="1" lang="en-US" altLang="ja-JP" sz="1200" b="0" kern="1200" dirty="0" err="1">
                <a:solidFill>
                  <a:schemeClr val="tx1"/>
                </a:solidFill>
                <a:effectLst/>
                <a:latin typeface="+mn-lt"/>
                <a:ea typeface="+mn-ea"/>
                <a:cs typeface="+mn-cs"/>
              </a:rPr>
              <a:t>i</a:t>
            </a:r>
            <a:r>
              <a:rPr kumimoji="1" lang="en-US" altLang="ja-JP" sz="1200" b="0" kern="1200" dirty="0">
                <a:solidFill>
                  <a:schemeClr val="tx1"/>
                </a:solidFill>
                <a:effectLst/>
                <a:latin typeface="+mn-lt"/>
                <a:ea typeface="+mn-ea"/>
                <a:cs typeface="+mn-cs"/>
              </a:rPr>
              <a:t>, 0], </a:t>
            </a:r>
            <a:r>
              <a:rPr kumimoji="1" lang="en-US" altLang="ja-JP" sz="1200" b="0" kern="1200" dirty="0" err="1">
                <a:solidFill>
                  <a:schemeClr val="tx1"/>
                </a:solidFill>
                <a:effectLst/>
                <a:latin typeface="+mn-lt"/>
                <a:ea typeface="+mn-ea"/>
                <a:cs typeface="+mn-cs"/>
              </a:rPr>
              <a:t>X_pca</a:t>
            </a:r>
            <a:r>
              <a:rPr kumimoji="1" lang="en-US" altLang="ja-JP" sz="1200" b="0" kern="1200" dirty="0">
                <a:solidFill>
                  <a:schemeClr val="tx1"/>
                </a:solidFill>
                <a:effectLst/>
                <a:latin typeface="+mn-lt"/>
                <a:ea typeface="+mn-ea"/>
                <a:cs typeface="+mn-cs"/>
              </a:rPr>
              <a:t>[y == </a:t>
            </a:r>
            <a:r>
              <a:rPr kumimoji="1" lang="en-US" altLang="ja-JP" sz="1200" b="0" kern="1200" dirty="0" err="1">
                <a:solidFill>
                  <a:schemeClr val="tx1"/>
                </a:solidFill>
                <a:effectLst/>
                <a:latin typeface="+mn-lt"/>
                <a:ea typeface="+mn-ea"/>
                <a:cs typeface="+mn-cs"/>
              </a:rPr>
              <a:t>i</a:t>
            </a:r>
            <a:r>
              <a:rPr kumimoji="1" lang="en-US" altLang="ja-JP" sz="1200" b="0" kern="1200" dirty="0">
                <a:solidFill>
                  <a:schemeClr val="tx1"/>
                </a:solidFill>
                <a:effectLst/>
                <a:latin typeface="+mn-lt"/>
                <a:ea typeface="+mn-ea"/>
                <a:cs typeface="+mn-cs"/>
              </a:rPr>
              <a:t>, 1], </a:t>
            </a:r>
          </a:p>
          <a:p>
            <a:r>
              <a:rPr kumimoji="1" lang="en-US" altLang="ja-JP" sz="1200" b="0" kern="1200" dirty="0">
                <a:solidFill>
                  <a:schemeClr val="tx1"/>
                </a:solidFill>
                <a:effectLst/>
                <a:latin typeface="+mn-lt"/>
                <a:ea typeface="+mn-ea"/>
                <a:cs typeface="+mn-cs"/>
              </a:rPr>
              <a:t>                    color=color, alpha=0.3, label=name)</a:t>
            </a:r>
          </a:p>
          <a:p>
            <a:r>
              <a:rPr kumimoji="1" lang="en-US" altLang="ja-JP" sz="1200" b="0" kern="1200" dirty="0">
                <a:solidFill>
                  <a:schemeClr val="tx1"/>
                </a:solidFill>
                <a:effectLst/>
                <a:latin typeface="+mn-lt"/>
                <a:ea typeface="+mn-ea"/>
                <a:cs typeface="+mn-cs"/>
              </a:rPr>
              <a:t>    ax2.set_title('2D Visualization using PCA (MNIST)', </a:t>
            </a:r>
            <a:r>
              <a:rPr kumimoji="1" lang="en-US" altLang="ja-JP" sz="1200" b="0" kern="1200" dirty="0" err="1">
                <a:solidFill>
                  <a:schemeClr val="tx1"/>
                </a:solidFill>
                <a:effectLst/>
                <a:latin typeface="+mn-lt"/>
                <a:ea typeface="+mn-ea"/>
                <a:cs typeface="+mn-cs"/>
              </a:rPr>
              <a:t>fontsize</a:t>
            </a:r>
            <a:r>
              <a:rPr kumimoji="1" lang="en-US" altLang="ja-JP" sz="1200" b="0" kern="1200" dirty="0">
                <a:solidFill>
                  <a:schemeClr val="tx1"/>
                </a:solidFill>
                <a:effectLst/>
                <a:latin typeface="+mn-lt"/>
                <a:ea typeface="+mn-ea"/>
                <a:cs typeface="+mn-cs"/>
              </a:rPr>
              <a:t>=15)</a:t>
            </a:r>
          </a:p>
          <a:p>
            <a:r>
              <a:rPr kumimoji="1" lang="en-US" altLang="ja-JP" sz="1200" b="0" kern="1200" dirty="0">
                <a:solidFill>
                  <a:schemeClr val="tx1"/>
                </a:solidFill>
                <a:effectLst/>
                <a:latin typeface="+mn-lt"/>
                <a:ea typeface="+mn-ea"/>
                <a:cs typeface="+mn-cs"/>
              </a:rPr>
              <a:t>    ax2.set_xlabel('Principal Component 1')</a:t>
            </a:r>
          </a:p>
          <a:p>
            <a:r>
              <a:rPr kumimoji="1" lang="en-US" altLang="ja-JP" sz="1200" b="0" kern="1200" dirty="0">
                <a:solidFill>
                  <a:schemeClr val="tx1"/>
                </a:solidFill>
                <a:effectLst/>
                <a:latin typeface="+mn-lt"/>
                <a:ea typeface="+mn-ea"/>
                <a:cs typeface="+mn-cs"/>
              </a:rPr>
              <a:t>    ax2.set_ylabel('Principal Component 2')</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    # 2D UMAP visualization</a:t>
            </a:r>
          </a:p>
          <a:p>
            <a:r>
              <a:rPr kumimoji="1" lang="en-US" altLang="ja-JP" sz="1200" b="0" kern="1200" dirty="0">
                <a:solidFill>
                  <a:schemeClr val="tx1"/>
                </a:solidFill>
                <a:effectLst/>
                <a:latin typeface="+mn-lt"/>
                <a:ea typeface="+mn-ea"/>
                <a:cs typeface="+mn-cs"/>
              </a:rPr>
              <a:t>    ax3 = </a:t>
            </a:r>
            <a:r>
              <a:rPr kumimoji="1" lang="en-US" altLang="ja-JP" sz="1200" b="0" kern="1200" dirty="0" err="1">
                <a:solidFill>
                  <a:schemeClr val="tx1"/>
                </a:solidFill>
                <a:effectLst/>
                <a:latin typeface="+mn-lt"/>
                <a:ea typeface="+mn-ea"/>
                <a:cs typeface="+mn-cs"/>
              </a:rPr>
              <a:t>fig.add_subplot</a:t>
            </a:r>
            <a:r>
              <a:rPr kumimoji="1" lang="en-US" altLang="ja-JP" sz="1200" b="0" kern="1200" dirty="0">
                <a:solidFill>
                  <a:schemeClr val="tx1"/>
                </a:solidFill>
                <a:effectLst/>
                <a:latin typeface="+mn-lt"/>
                <a:ea typeface="+mn-ea"/>
                <a:cs typeface="+mn-cs"/>
              </a:rPr>
              <a:t>(122)</a:t>
            </a:r>
          </a:p>
          <a:p>
            <a:r>
              <a:rPr kumimoji="1" lang="en-US" altLang="ja-JP" sz="1200" b="0" kern="1200" dirty="0">
                <a:solidFill>
                  <a:schemeClr val="tx1"/>
                </a:solidFill>
                <a:effectLst/>
                <a:latin typeface="+mn-lt"/>
                <a:ea typeface="+mn-ea"/>
                <a:cs typeface="+mn-cs"/>
              </a:rPr>
              <a:t>    for color, </a:t>
            </a:r>
            <a:r>
              <a:rPr kumimoji="1" lang="en-US" altLang="ja-JP" sz="1200" b="0" kern="1200" dirty="0" err="1">
                <a:solidFill>
                  <a:schemeClr val="tx1"/>
                </a:solidFill>
                <a:effectLst/>
                <a:latin typeface="+mn-lt"/>
                <a:ea typeface="+mn-ea"/>
                <a:cs typeface="+mn-cs"/>
              </a:rPr>
              <a:t>i</a:t>
            </a:r>
            <a:r>
              <a:rPr kumimoji="1" lang="en-US" altLang="ja-JP" sz="1200" b="0" kern="1200" dirty="0">
                <a:solidFill>
                  <a:schemeClr val="tx1"/>
                </a:solidFill>
                <a:effectLst/>
                <a:latin typeface="+mn-lt"/>
                <a:ea typeface="+mn-ea"/>
                <a:cs typeface="+mn-cs"/>
              </a:rPr>
              <a:t>, name in zip(colors, range(10), </a:t>
            </a:r>
            <a:r>
              <a:rPr kumimoji="1" lang="en-US" altLang="ja-JP" sz="1200" b="0" kern="1200" dirty="0" err="1">
                <a:solidFill>
                  <a:schemeClr val="tx1"/>
                </a:solidFill>
                <a:effectLst/>
                <a:latin typeface="+mn-lt"/>
                <a:ea typeface="+mn-ea"/>
                <a:cs typeface="+mn-cs"/>
              </a:rPr>
              <a:t>target_names</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ax3.scatter(</a:t>
            </a:r>
            <a:r>
              <a:rPr kumimoji="1" lang="en-US" altLang="ja-JP" sz="1200" b="0" kern="1200" dirty="0" err="1">
                <a:solidFill>
                  <a:schemeClr val="tx1"/>
                </a:solidFill>
                <a:effectLst/>
                <a:latin typeface="+mn-lt"/>
                <a:ea typeface="+mn-ea"/>
                <a:cs typeface="+mn-cs"/>
              </a:rPr>
              <a:t>X_umap</a:t>
            </a:r>
            <a:r>
              <a:rPr kumimoji="1" lang="en-US" altLang="ja-JP" sz="1200" b="0" kern="1200" dirty="0">
                <a:solidFill>
                  <a:schemeClr val="tx1"/>
                </a:solidFill>
                <a:effectLst/>
                <a:latin typeface="+mn-lt"/>
                <a:ea typeface="+mn-ea"/>
                <a:cs typeface="+mn-cs"/>
              </a:rPr>
              <a:t>[y == </a:t>
            </a:r>
            <a:r>
              <a:rPr kumimoji="1" lang="en-US" altLang="ja-JP" sz="1200" b="0" kern="1200" dirty="0" err="1">
                <a:solidFill>
                  <a:schemeClr val="tx1"/>
                </a:solidFill>
                <a:effectLst/>
                <a:latin typeface="+mn-lt"/>
                <a:ea typeface="+mn-ea"/>
                <a:cs typeface="+mn-cs"/>
              </a:rPr>
              <a:t>i</a:t>
            </a:r>
            <a:r>
              <a:rPr kumimoji="1" lang="en-US" altLang="ja-JP" sz="1200" b="0" kern="1200" dirty="0">
                <a:solidFill>
                  <a:schemeClr val="tx1"/>
                </a:solidFill>
                <a:effectLst/>
                <a:latin typeface="+mn-lt"/>
                <a:ea typeface="+mn-ea"/>
                <a:cs typeface="+mn-cs"/>
              </a:rPr>
              <a:t>, 0], </a:t>
            </a:r>
            <a:r>
              <a:rPr kumimoji="1" lang="en-US" altLang="ja-JP" sz="1200" b="0" kern="1200" dirty="0" err="1">
                <a:solidFill>
                  <a:schemeClr val="tx1"/>
                </a:solidFill>
                <a:effectLst/>
                <a:latin typeface="+mn-lt"/>
                <a:ea typeface="+mn-ea"/>
                <a:cs typeface="+mn-cs"/>
              </a:rPr>
              <a:t>X_umap</a:t>
            </a:r>
            <a:r>
              <a:rPr kumimoji="1" lang="en-US" altLang="ja-JP" sz="1200" b="0" kern="1200" dirty="0">
                <a:solidFill>
                  <a:schemeClr val="tx1"/>
                </a:solidFill>
                <a:effectLst/>
                <a:latin typeface="+mn-lt"/>
                <a:ea typeface="+mn-ea"/>
                <a:cs typeface="+mn-cs"/>
              </a:rPr>
              <a:t>[y == </a:t>
            </a:r>
            <a:r>
              <a:rPr kumimoji="1" lang="en-US" altLang="ja-JP" sz="1200" b="0" kern="1200" dirty="0" err="1">
                <a:solidFill>
                  <a:schemeClr val="tx1"/>
                </a:solidFill>
                <a:effectLst/>
                <a:latin typeface="+mn-lt"/>
                <a:ea typeface="+mn-ea"/>
                <a:cs typeface="+mn-cs"/>
              </a:rPr>
              <a:t>i</a:t>
            </a:r>
            <a:r>
              <a:rPr kumimoji="1" lang="en-US" altLang="ja-JP" sz="1200" b="0" kern="1200" dirty="0">
                <a:solidFill>
                  <a:schemeClr val="tx1"/>
                </a:solidFill>
                <a:effectLst/>
                <a:latin typeface="+mn-lt"/>
                <a:ea typeface="+mn-ea"/>
                <a:cs typeface="+mn-cs"/>
              </a:rPr>
              <a:t>, 1], </a:t>
            </a:r>
          </a:p>
          <a:p>
            <a:r>
              <a:rPr kumimoji="1" lang="en-US" altLang="ja-JP" sz="1200" b="0" kern="1200" dirty="0">
                <a:solidFill>
                  <a:schemeClr val="tx1"/>
                </a:solidFill>
                <a:effectLst/>
                <a:latin typeface="+mn-lt"/>
                <a:ea typeface="+mn-ea"/>
                <a:cs typeface="+mn-cs"/>
              </a:rPr>
              <a:t>                    color=color, alpha=0.3, label=name)</a:t>
            </a:r>
          </a:p>
          <a:p>
            <a:r>
              <a:rPr kumimoji="1" lang="en-US" altLang="ja-JP" sz="1200" b="0" kern="1200" dirty="0">
                <a:solidFill>
                  <a:schemeClr val="tx1"/>
                </a:solidFill>
                <a:effectLst/>
                <a:latin typeface="+mn-lt"/>
                <a:ea typeface="+mn-ea"/>
                <a:cs typeface="+mn-cs"/>
              </a:rPr>
              <a:t>    ax3.set_title('2D Visualization using UMAP (MNIST)', </a:t>
            </a:r>
            <a:r>
              <a:rPr kumimoji="1" lang="en-US" altLang="ja-JP" sz="1200" b="0" kern="1200" dirty="0" err="1">
                <a:solidFill>
                  <a:schemeClr val="tx1"/>
                </a:solidFill>
                <a:effectLst/>
                <a:latin typeface="+mn-lt"/>
                <a:ea typeface="+mn-ea"/>
                <a:cs typeface="+mn-cs"/>
              </a:rPr>
              <a:t>fontsize</a:t>
            </a:r>
            <a:r>
              <a:rPr kumimoji="1" lang="en-US" altLang="ja-JP" sz="1200" b="0" kern="1200" dirty="0">
                <a:solidFill>
                  <a:schemeClr val="tx1"/>
                </a:solidFill>
                <a:effectLst/>
                <a:latin typeface="+mn-lt"/>
                <a:ea typeface="+mn-ea"/>
                <a:cs typeface="+mn-cs"/>
              </a:rPr>
              <a:t>=15)</a:t>
            </a:r>
          </a:p>
          <a:p>
            <a:r>
              <a:rPr kumimoji="1" lang="en-US" altLang="ja-JP" sz="1200" b="0" kern="1200" dirty="0">
                <a:solidFill>
                  <a:schemeClr val="tx1"/>
                </a:solidFill>
                <a:effectLst/>
                <a:latin typeface="+mn-lt"/>
                <a:ea typeface="+mn-ea"/>
                <a:cs typeface="+mn-cs"/>
              </a:rPr>
              <a:t>    ax3.set_xlabel('UMAP Dimension 1')</a:t>
            </a:r>
          </a:p>
          <a:p>
            <a:r>
              <a:rPr kumimoji="1" lang="en-US" altLang="ja-JP" sz="1200" b="0" kern="1200" dirty="0">
                <a:solidFill>
                  <a:schemeClr val="tx1"/>
                </a:solidFill>
                <a:effectLst/>
                <a:latin typeface="+mn-lt"/>
                <a:ea typeface="+mn-ea"/>
                <a:cs typeface="+mn-cs"/>
              </a:rPr>
              <a:t>    ax3.set_ylabel('UMAP Dimension 2')</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    # Add a shared legend outside the plots</a:t>
            </a:r>
          </a:p>
          <a:p>
            <a:r>
              <a:rPr kumimoji="1" lang="en-US" altLang="ja-JP" sz="1200" b="0" kern="1200" dirty="0">
                <a:solidFill>
                  <a:schemeClr val="tx1"/>
                </a:solidFill>
                <a:effectLst/>
                <a:latin typeface="+mn-lt"/>
                <a:ea typeface="+mn-ea"/>
                <a:cs typeface="+mn-cs"/>
              </a:rPr>
              <a:t>    handles, labels = ax3.get_legend_handles_labels()</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fig.legend</a:t>
            </a:r>
            <a:r>
              <a:rPr kumimoji="1" lang="en-US" altLang="ja-JP" sz="1200" b="0" kern="1200" dirty="0">
                <a:solidFill>
                  <a:schemeClr val="tx1"/>
                </a:solidFill>
                <a:effectLst/>
                <a:latin typeface="+mn-lt"/>
                <a:ea typeface="+mn-ea"/>
                <a:cs typeface="+mn-cs"/>
              </a:rPr>
              <a:t>(handles, labels, loc='lower center', </a:t>
            </a:r>
            <a:r>
              <a:rPr kumimoji="1" lang="en-US" altLang="ja-JP" sz="1200" b="0" kern="1200" dirty="0" err="1">
                <a:solidFill>
                  <a:schemeClr val="tx1"/>
                </a:solidFill>
                <a:effectLst/>
                <a:latin typeface="+mn-lt"/>
                <a:ea typeface="+mn-ea"/>
                <a:cs typeface="+mn-cs"/>
              </a:rPr>
              <a:t>ncol</a:t>
            </a:r>
            <a:r>
              <a:rPr kumimoji="1" lang="en-US" altLang="ja-JP" sz="1200" b="0" kern="1200" dirty="0">
                <a:solidFill>
                  <a:schemeClr val="tx1"/>
                </a:solidFill>
                <a:effectLst/>
                <a:latin typeface="+mn-lt"/>
                <a:ea typeface="+mn-ea"/>
                <a:cs typeface="+mn-cs"/>
              </a:rPr>
              <a:t>=10, </a:t>
            </a:r>
            <a:r>
              <a:rPr kumimoji="1" lang="en-US" altLang="ja-JP" sz="1200" b="0" kern="1200" dirty="0" err="1">
                <a:solidFill>
                  <a:schemeClr val="tx1"/>
                </a:solidFill>
                <a:effectLst/>
                <a:latin typeface="+mn-lt"/>
                <a:ea typeface="+mn-ea"/>
                <a:cs typeface="+mn-cs"/>
              </a:rPr>
              <a:t>bbox_to_anchor</a:t>
            </a:r>
            <a:r>
              <a:rPr kumimoji="1" lang="en-US" altLang="ja-JP" sz="1200" b="0" kern="1200" dirty="0">
                <a:solidFill>
                  <a:schemeClr val="tx1"/>
                </a:solidFill>
                <a:effectLst/>
                <a:latin typeface="+mn-lt"/>
                <a:ea typeface="+mn-ea"/>
                <a:cs typeface="+mn-cs"/>
              </a:rPr>
              <a:t>=(0.5, -0.05), </a:t>
            </a:r>
            <a:r>
              <a:rPr kumimoji="1" lang="en-US" altLang="ja-JP" sz="1200" b="0" kern="1200" dirty="0" err="1">
                <a:solidFill>
                  <a:schemeClr val="tx1"/>
                </a:solidFill>
                <a:effectLst/>
                <a:latin typeface="+mn-lt"/>
                <a:ea typeface="+mn-ea"/>
                <a:cs typeface="+mn-cs"/>
              </a:rPr>
              <a:t>fontsize</a:t>
            </a:r>
            <a:r>
              <a:rPr kumimoji="1" lang="en-US" altLang="ja-JP" sz="1200" b="0" kern="1200" dirty="0">
                <a:solidFill>
                  <a:schemeClr val="tx1"/>
                </a:solidFill>
                <a:effectLst/>
                <a:latin typeface="+mn-lt"/>
                <a:ea typeface="+mn-ea"/>
                <a:cs typeface="+mn-cs"/>
              </a:rPr>
              <a:t>=12)</a:t>
            </a:r>
          </a:p>
          <a:p>
            <a:r>
              <a:rPr kumimoji="1" lang="en-US" altLang="ja-JP" sz="1200" b="0" kern="1200" dirty="0">
                <a:solidFill>
                  <a:schemeClr val="tx1"/>
                </a:solidFill>
                <a:effectLst/>
                <a:latin typeface="+mn-lt"/>
                <a:ea typeface="+mn-ea"/>
                <a:cs typeface="+mn-cs"/>
              </a:rPr>
              <a:t>    </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plt.tight_layout</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rect</a:t>
            </a:r>
            <a:r>
              <a:rPr kumimoji="1" lang="en-US" altLang="ja-JP" sz="1200" b="0" kern="1200" dirty="0">
                <a:solidFill>
                  <a:schemeClr val="tx1"/>
                </a:solidFill>
                <a:effectLst/>
                <a:latin typeface="+mn-lt"/>
                <a:ea typeface="+mn-ea"/>
                <a:cs typeface="+mn-cs"/>
              </a:rPr>
              <a:t>=[0, 0.05, 1, 0.95])  # Adjust layout to make room for the legend</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plt.suptitle</a:t>
            </a:r>
            <a:r>
              <a:rPr kumimoji="1" lang="en-US" altLang="ja-JP" sz="1200" b="0" kern="1200" dirty="0">
                <a:solidFill>
                  <a:schemeClr val="tx1"/>
                </a:solidFill>
                <a:effectLst/>
                <a:latin typeface="+mn-lt"/>
                <a:ea typeface="+mn-ea"/>
                <a:cs typeface="+mn-cs"/>
              </a:rPr>
              <a:t>('Dimensionality Reduction Comparison - MNIST Dataset (PCA vs UMAP)', </a:t>
            </a:r>
            <a:r>
              <a:rPr kumimoji="1" lang="en-US" altLang="ja-JP" sz="1200" b="0" kern="1200" dirty="0" err="1">
                <a:solidFill>
                  <a:schemeClr val="tx1"/>
                </a:solidFill>
                <a:effectLst/>
                <a:latin typeface="+mn-lt"/>
                <a:ea typeface="+mn-ea"/>
                <a:cs typeface="+mn-cs"/>
              </a:rPr>
              <a:t>fontsize</a:t>
            </a:r>
            <a:r>
              <a:rPr kumimoji="1" lang="en-US" altLang="ja-JP" sz="1200" b="0" kern="1200" dirty="0">
                <a:solidFill>
                  <a:schemeClr val="tx1"/>
                </a:solidFill>
                <a:effectLst/>
                <a:latin typeface="+mn-lt"/>
                <a:ea typeface="+mn-ea"/>
                <a:cs typeface="+mn-cs"/>
              </a:rPr>
              <a:t>=20)    # Save image</a:t>
            </a:r>
          </a:p>
          <a:p>
            <a:r>
              <a:rPr kumimoji="1" lang="en-US" altLang="ja-JP" sz="1200" b="0" kern="1200" dirty="0">
                <a:solidFill>
                  <a:schemeClr val="tx1"/>
                </a:solidFill>
                <a:effectLst/>
                <a:latin typeface="+mn-lt"/>
                <a:ea typeface="+mn-ea"/>
                <a:cs typeface="+mn-cs"/>
              </a:rPr>
              <a:t>    print("Saving image...")</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output_file</a:t>
            </a:r>
            <a:r>
              <a:rPr kumimoji="1" lang="en-US" altLang="ja-JP" sz="1200" b="0" kern="1200" dirty="0">
                <a:solidFill>
                  <a:schemeClr val="tx1"/>
                </a:solidFill>
                <a:effectLst/>
                <a:latin typeface="+mn-lt"/>
                <a:ea typeface="+mn-ea"/>
                <a:cs typeface="+mn-cs"/>
              </a:rPr>
              <a:t> = 'umap_mnist_comparison.png'</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plt.savefig</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output_file</a:t>
            </a:r>
            <a:r>
              <a:rPr kumimoji="1" lang="en-US" altLang="ja-JP" sz="1200" b="0" kern="1200" dirty="0">
                <a:solidFill>
                  <a:schemeClr val="tx1"/>
                </a:solidFill>
                <a:effectLst/>
                <a:latin typeface="+mn-lt"/>
                <a:ea typeface="+mn-ea"/>
                <a:cs typeface="+mn-cs"/>
              </a:rPr>
              <a:t>, dpi=300, </a:t>
            </a:r>
            <a:r>
              <a:rPr kumimoji="1" lang="en-US" altLang="ja-JP" sz="1200" b="0" kern="1200" dirty="0" err="1">
                <a:solidFill>
                  <a:schemeClr val="tx1"/>
                </a:solidFill>
                <a:effectLst/>
                <a:latin typeface="+mn-lt"/>
                <a:ea typeface="+mn-ea"/>
                <a:cs typeface="+mn-cs"/>
              </a:rPr>
              <a:t>bbox_inches</a:t>
            </a:r>
            <a:r>
              <a:rPr kumimoji="1" lang="en-US" altLang="ja-JP" sz="1200" b="0" kern="1200" dirty="0">
                <a:solidFill>
                  <a:schemeClr val="tx1"/>
                </a:solidFill>
                <a:effectLst/>
                <a:latin typeface="+mn-lt"/>
                <a:ea typeface="+mn-ea"/>
                <a:cs typeface="+mn-cs"/>
              </a:rPr>
              <a:t>='tight')</a:t>
            </a:r>
          </a:p>
          <a:p>
            <a:r>
              <a:rPr kumimoji="1" lang="en-US" altLang="ja-JP" sz="1200" b="0" kern="1200" dirty="0">
                <a:solidFill>
                  <a:schemeClr val="tx1"/>
                </a:solidFill>
                <a:effectLst/>
                <a:latin typeface="+mn-lt"/>
                <a:ea typeface="+mn-ea"/>
                <a:cs typeface="+mn-cs"/>
              </a:rPr>
              <a:t>    print(</a:t>
            </a:r>
            <a:r>
              <a:rPr kumimoji="1" lang="en-US" altLang="ja-JP" sz="1200" b="0" kern="1200" dirty="0" err="1">
                <a:solidFill>
                  <a:schemeClr val="tx1"/>
                </a:solidFill>
                <a:effectLst/>
                <a:latin typeface="+mn-lt"/>
                <a:ea typeface="+mn-ea"/>
                <a:cs typeface="+mn-cs"/>
              </a:rPr>
              <a:t>f"Image</a:t>
            </a:r>
            <a:r>
              <a:rPr kumimoji="1" lang="en-US" altLang="ja-JP" sz="1200" b="0" kern="1200" dirty="0">
                <a:solidFill>
                  <a:schemeClr val="tx1"/>
                </a:solidFill>
                <a:effectLst/>
                <a:latin typeface="+mn-lt"/>
                <a:ea typeface="+mn-ea"/>
                <a:cs typeface="+mn-cs"/>
              </a:rPr>
              <a:t> saved: {</a:t>
            </a:r>
            <a:r>
              <a:rPr kumimoji="1" lang="en-US" altLang="ja-JP" sz="1200" b="0" kern="1200" dirty="0" err="1">
                <a:solidFill>
                  <a:schemeClr val="tx1"/>
                </a:solidFill>
                <a:effectLst/>
                <a:latin typeface="+mn-lt"/>
                <a:ea typeface="+mn-ea"/>
                <a:cs typeface="+mn-cs"/>
              </a:rPr>
              <a:t>output_file</a:t>
            </a:r>
            <a:r>
              <a:rPr kumimoji="1" lang="en-US" altLang="ja-JP" sz="1200" b="0" kern="1200" dirty="0">
                <a:solidFill>
                  <a:schemeClr val="tx1"/>
                </a:solidFill>
                <a:effectLst/>
                <a:latin typeface="+mn-lt"/>
                <a:ea typeface="+mn-ea"/>
                <a:cs typeface="+mn-cs"/>
              </a:rPr>
              <a:t>}")</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    # Display results</a:t>
            </a:r>
          </a:p>
          <a:p>
            <a:r>
              <a:rPr kumimoji="1" lang="en-US" altLang="ja-JP" sz="1200" b="0" kern="1200" dirty="0">
                <a:solidFill>
                  <a:schemeClr val="tx1"/>
                </a:solidFill>
                <a:effectLst/>
                <a:latin typeface="+mn-lt"/>
                <a:ea typeface="+mn-ea"/>
                <a:cs typeface="+mn-cs"/>
              </a:rPr>
              <a:t>    print("Displaying visualization...")</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plt.show</a:t>
            </a:r>
            <a:r>
              <a:rPr kumimoji="1" lang="en-US" altLang="ja-JP" sz="1200" b="0" kern="1200" dirty="0">
                <a:solidFill>
                  <a:schemeClr val="tx1"/>
                </a:solidFill>
                <a:effectLst/>
                <a:latin typeface="+mn-lt"/>
                <a:ea typeface="+mn-ea"/>
                <a:cs typeface="+mn-cs"/>
              </a:rPr>
              <a:t>()</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except Exception as e:</a:t>
            </a:r>
          </a:p>
          <a:p>
            <a:r>
              <a:rPr kumimoji="1" lang="en-US" altLang="ja-JP" sz="1200" b="0" kern="1200" dirty="0">
                <a:solidFill>
                  <a:schemeClr val="tx1"/>
                </a:solidFill>
                <a:effectLst/>
                <a:latin typeface="+mn-lt"/>
                <a:ea typeface="+mn-ea"/>
                <a:cs typeface="+mn-cs"/>
              </a:rPr>
              <a:t>    print(</a:t>
            </a:r>
            <a:r>
              <a:rPr kumimoji="1" lang="en-US" altLang="ja-JP" sz="1200" b="0" kern="1200" dirty="0" err="1">
                <a:solidFill>
                  <a:schemeClr val="tx1"/>
                </a:solidFill>
                <a:effectLst/>
                <a:latin typeface="+mn-lt"/>
                <a:ea typeface="+mn-ea"/>
                <a:cs typeface="+mn-cs"/>
              </a:rPr>
              <a:t>f"An</a:t>
            </a:r>
            <a:r>
              <a:rPr kumimoji="1" lang="en-US" altLang="ja-JP" sz="1200" b="0" kern="1200" dirty="0">
                <a:solidFill>
                  <a:schemeClr val="tx1"/>
                </a:solidFill>
                <a:effectLst/>
                <a:latin typeface="+mn-lt"/>
                <a:ea typeface="+mn-ea"/>
                <a:cs typeface="+mn-cs"/>
              </a:rPr>
              <a:t> error occurred: {e}")</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traceback.print_exc</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sys.exit</a:t>
            </a:r>
            <a:r>
              <a:rPr kumimoji="1" lang="en-US" altLang="ja-JP" sz="1200" b="0" kern="1200" dirty="0">
                <a:solidFill>
                  <a:schemeClr val="tx1"/>
                </a:solidFill>
                <a:effectLst/>
                <a:latin typeface="+mn-lt"/>
                <a:ea typeface="+mn-ea"/>
                <a:cs typeface="+mn-cs"/>
              </a:rPr>
              <a:t>(1)</a:t>
            </a:r>
          </a:p>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21</a:t>
            </a:fld>
            <a:endParaRPr kumimoji="1" lang="ja-JP" altLang="en-US"/>
          </a:p>
        </p:txBody>
      </p:sp>
    </p:spTree>
    <p:extLst>
      <p:ext uri="{BB962C8B-B14F-4D97-AF65-F5344CB8AC3E}">
        <p14:creationId xmlns:p14="http://schemas.microsoft.com/office/powerpoint/2010/main" val="36773723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22</a:t>
            </a:fld>
            <a:endParaRPr kumimoji="1" lang="ja-JP" altLang="en-US"/>
          </a:p>
        </p:txBody>
      </p:sp>
    </p:spTree>
    <p:extLst>
      <p:ext uri="{BB962C8B-B14F-4D97-AF65-F5344CB8AC3E}">
        <p14:creationId xmlns:p14="http://schemas.microsoft.com/office/powerpoint/2010/main" val="1536105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EE061A4-9908-433B-9AB4-05E0F4B62064}" type="slidenum">
              <a:rPr kumimoji="1" lang="ja-JP" altLang="en-US" smtClean="0"/>
              <a:t>2</a:t>
            </a:fld>
            <a:endParaRPr kumimoji="1" lang="ja-JP" altLang="en-US"/>
          </a:p>
        </p:txBody>
      </p:sp>
    </p:spTree>
    <p:extLst>
      <p:ext uri="{BB962C8B-B14F-4D97-AF65-F5344CB8AC3E}">
        <p14:creationId xmlns:p14="http://schemas.microsoft.com/office/powerpoint/2010/main" val="1259248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23</a:t>
            </a:fld>
            <a:endParaRPr kumimoji="1" lang="ja-JP" altLang="en-US"/>
          </a:p>
        </p:txBody>
      </p:sp>
    </p:spTree>
    <p:extLst>
      <p:ext uri="{BB962C8B-B14F-4D97-AF65-F5344CB8AC3E}">
        <p14:creationId xmlns:p14="http://schemas.microsoft.com/office/powerpoint/2010/main" val="830783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24</a:t>
            </a:fld>
            <a:endParaRPr kumimoji="1" lang="ja-JP" altLang="en-US"/>
          </a:p>
        </p:txBody>
      </p:sp>
    </p:spTree>
    <p:extLst>
      <p:ext uri="{BB962C8B-B14F-4D97-AF65-F5344CB8AC3E}">
        <p14:creationId xmlns:p14="http://schemas.microsoft.com/office/powerpoint/2010/main" val="18472847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25</a:t>
            </a:fld>
            <a:endParaRPr kumimoji="1" lang="ja-JP" altLang="en-US"/>
          </a:p>
        </p:txBody>
      </p:sp>
    </p:spTree>
    <p:extLst>
      <p:ext uri="{BB962C8B-B14F-4D97-AF65-F5344CB8AC3E}">
        <p14:creationId xmlns:p14="http://schemas.microsoft.com/office/powerpoint/2010/main" val="24460371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28</a:t>
            </a:fld>
            <a:endParaRPr kumimoji="1" lang="ja-JP" altLang="en-US"/>
          </a:p>
        </p:txBody>
      </p:sp>
    </p:spTree>
    <p:extLst>
      <p:ext uri="{BB962C8B-B14F-4D97-AF65-F5344CB8AC3E}">
        <p14:creationId xmlns:p14="http://schemas.microsoft.com/office/powerpoint/2010/main" val="14352184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16D4B-4EE8-17D8-CECC-8A31429E4F6C}"/>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F0AFDAB1-26DC-E6AA-7EE2-DF5370205885}"/>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A598B07D-FD1E-B70A-9D11-5731D4A64972}"/>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230D0B0F-3E4C-EDED-5652-A57CBCA8EE93}"/>
              </a:ext>
            </a:extLst>
          </p:cNvPr>
          <p:cNvSpPr>
            <a:spLocks noGrp="1"/>
          </p:cNvSpPr>
          <p:nvPr>
            <p:ph type="sldNum" sz="quarter" idx="5"/>
          </p:nvPr>
        </p:nvSpPr>
        <p:spPr/>
        <p:txBody>
          <a:bodyPr/>
          <a:lstStyle/>
          <a:p>
            <a:fld id="{F8E3FBC0-D601-4F5F-B783-DB6D70E452BC}" type="slidenum">
              <a:rPr kumimoji="1" lang="ja-JP" altLang="en-US" smtClean="0"/>
              <a:t>29</a:t>
            </a:fld>
            <a:endParaRPr kumimoji="1" lang="ja-JP" altLang="en-US"/>
          </a:p>
        </p:txBody>
      </p:sp>
    </p:spTree>
    <p:extLst>
      <p:ext uri="{BB962C8B-B14F-4D97-AF65-F5344CB8AC3E}">
        <p14:creationId xmlns:p14="http://schemas.microsoft.com/office/powerpoint/2010/main" val="28097098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A55942-9E38-0EDB-9EBB-1DD51BCF81C1}"/>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F84BB5D6-2C05-AE92-79E6-C04EB074C14C}"/>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0291A061-76BC-832B-4887-67BB15FE293B}"/>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44711422-625B-9576-7A96-107522409461}"/>
              </a:ext>
            </a:extLst>
          </p:cNvPr>
          <p:cNvSpPr>
            <a:spLocks noGrp="1"/>
          </p:cNvSpPr>
          <p:nvPr>
            <p:ph type="sldNum" sz="quarter" idx="5"/>
          </p:nvPr>
        </p:nvSpPr>
        <p:spPr/>
        <p:txBody>
          <a:bodyPr/>
          <a:lstStyle/>
          <a:p>
            <a:fld id="{F8E3FBC0-D601-4F5F-B783-DB6D70E452BC}" type="slidenum">
              <a:rPr kumimoji="1" lang="ja-JP" altLang="en-US" smtClean="0"/>
              <a:t>30</a:t>
            </a:fld>
            <a:endParaRPr kumimoji="1" lang="ja-JP" altLang="en-US"/>
          </a:p>
        </p:txBody>
      </p:sp>
    </p:spTree>
    <p:extLst>
      <p:ext uri="{BB962C8B-B14F-4D97-AF65-F5344CB8AC3E}">
        <p14:creationId xmlns:p14="http://schemas.microsoft.com/office/powerpoint/2010/main" val="27069632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31</a:t>
            </a:fld>
            <a:endParaRPr kumimoji="1" lang="ja-JP" altLang="en-US"/>
          </a:p>
        </p:txBody>
      </p:sp>
    </p:spTree>
    <p:extLst>
      <p:ext uri="{BB962C8B-B14F-4D97-AF65-F5344CB8AC3E}">
        <p14:creationId xmlns:p14="http://schemas.microsoft.com/office/powerpoint/2010/main" val="3406152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32</a:t>
            </a:fld>
            <a:endParaRPr kumimoji="1" lang="ja-JP" altLang="en-US"/>
          </a:p>
        </p:txBody>
      </p:sp>
    </p:spTree>
    <p:extLst>
      <p:ext uri="{BB962C8B-B14F-4D97-AF65-F5344CB8AC3E}">
        <p14:creationId xmlns:p14="http://schemas.microsoft.com/office/powerpoint/2010/main" val="36725941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92DBABB9-D05E-45D2-81FD-D63F58DCD82E}" type="slidenum">
              <a:rPr kumimoji="1" lang="ja-JP" altLang="en-US" smtClean="0"/>
              <a:t>33</a:t>
            </a:fld>
            <a:endParaRPr kumimoji="1" lang="ja-JP" altLang="en-US"/>
          </a:p>
        </p:txBody>
      </p:sp>
    </p:spTree>
    <p:extLst>
      <p:ext uri="{BB962C8B-B14F-4D97-AF65-F5344CB8AC3E}">
        <p14:creationId xmlns:p14="http://schemas.microsoft.com/office/powerpoint/2010/main" val="35134092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35</a:t>
            </a:fld>
            <a:endParaRPr kumimoji="1" lang="ja-JP" altLang="en-US"/>
          </a:p>
        </p:txBody>
      </p:sp>
    </p:spTree>
    <p:extLst>
      <p:ext uri="{BB962C8B-B14F-4D97-AF65-F5344CB8AC3E}">
        <p14:creationId xmlns:p14="http://schemas.microsoft.com/office/powerpoint/2010/main" val="47629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3</a:t>
            </a:fld>
            <a:endParaRPr kumimoji="1" lang="ja-JP" altLang="en-US"/>
          </a:p>
        </p:txBody>
      </p:sp>
    </p:spTree>
    <p:extLst>
      <p:ext uri="{BB962C8B-B14F-4D97-AF65-F5344CB8AC3E}">
        <p14:creationId xmlns:p14="http://schemas.microsoft.com/office/powerpoint/2010/main" val="988616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7EE061A4-9908-433B-9AB4-05E0F4B62064}" type="slidenum">
              <a:rPr kumimoji="1" lang="ja-JP" altLang="en-US" smtClean="0"/>
              <a:t>4</a:t>
            </a:fld>
            <a:endParaRPr kumimoji="1" lang="ja-JP" altLang="en-US"/>
          </a:p>
        </p:txBody>
      </p:sp>
    </p:spTree>
    <p:extLst>
      <p:ext uri="{BB962C8B-B14F-4D97-AF65-F5344CB8AC3E}">
        <p14:creationId xmlns:p14="http://schemas.microsoft.com/office/powerpoint/2010/main" val="14235628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200" b="0" kern="1200" dirty="0">
                <a:solidFill>
                  <a:schemeClr val="tx1"/>
                </a:solidFill>
                <a:effectLst/>
                <a:latin typeface="+mn-lt"/>
                <a:ea typeface="+mn-ea"/>
                <a:cs typeface="+mn-cs"/>
              </a:rPr>
              <a:t>from</a:t>
            </a:r>
            <a:r>
              <a:rPr kumimoji="1" lang="ja-JP" altLang="en-US"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sentence_transformers</a:t>
            </a:r>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import</a:t>
            </a:r>
            <a:r>
              <a:rPr kumimoji="1" lang="ja-JP" altLang="en-US"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SentenceTransformer</a:t>
            </a:r>
            <a:endParaRPr kumimoji="1" lang="ja-JP" altLang="en-US" sz="1200" b="0" kern="1200" dirty="0">
              <a:solidFill>
                <a:schemeClr val="tx1"/>
              </a:solidFill>
              <a:effectLst/>
              <a:latin typeface="+mn-lt"/>
              <a:ea typeface="+mn-ea"/>
              <a:cs typeface="+mn-cs"/>
            </a:endParaRPr>
          </a:p>
          <a:p>
            <a:br>
              <a:rPr kumimoji="1" lang="ja-JP" altLang="en-US" sz="1200" b="0" kern="1200" dirty="0">
                <a:solidFill>
                  <a:schemeClr val="tx1"/>
                </a:solidFill>
                <a:effectLst/>
                <a:latin typeface="+mn-lt"/>
                <a:ea typeface="+mn-ea"/>
                <a:cs typeface="+mn-cs"/>
              </a:rPr>
            </a:br>
            <a:r>
              <a:rPr kumimoji="1" lang="en-US" altLang="ja-JP" sz="1200" b="0" kern="1200" dirty="0" err="1">
                <a:solidFill>
                  <a:schemeClr val="tx1"/>
                </a:solidFill>
                <a:effectLst/>
                <a:latin typeface="+mn-lt"/>
                <a:ea typeface="+mn-ea"/>
                <a:cs typeface="+mn-cs"/>
              </a:rPr>
              <a:t>model_name</a:t>
            </a:r>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a:t>
            </a:r>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"sentence-transformers/paraphrase-multilingual-mpnet-base-v2"</a:t>
            </a:r>
            <a:endParaRPr kumimoji="1" lang="ja-JP" altLang="en-US" sz="1200" b="0" kern="1200" dirty="0">
              <a:solidFill>
                <a:schemeClr val="tx1"/>
              </a:solidFill>
              <a:effectLst/>
              <a:latin typeface="+mn-lt"/>
              <a:ea typeface="+mn-ea"/>
              <a:cs typeface="+mn-cs"/>
            </a:endParaRPr>
          </a:p>
          <a:p>
            <a:r>
              <a:rPr kumimoji="1" lang="en-US" altLang="ja-JP" sz="1200" b="0" kern="1200" dirty="0" err="1">
                <a:solidFill>
                  <a:schemeClr val="tx1"/>
                </a:solidFill>
                <a:effectLst/>
                <a:latin typeface="+mn-lt"/>
                <a:ea typeface="+mn-ea"/>
                <a:cs typeface="+mn-cs"/>
              </a:rPr>
              <a:t>emb_model</a:t>
            </a:r>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a:t>
            </a:r>
            <a:r>
              <a:rPr kumimoji="1" lang="ja-JP" altLang="en-US"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SentenceTransformer</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model_name</a:t>
            </a:r>
            <a:r>
              <a:rPr kumimoji="1" lang="en-US" altLang="ja-JP" sz="1200" b="0" kern="1200" dirty="0">
                <a:solidFill>
                  <a:schemeClr val="tx1"/>
                </a:solidFill>
                <a:effectLst/>
                <a:latin typeface="+mn-lt"/>
                <a:ea typeface="+mn-ea"/>
                <a:cs typeface="+mn-cs"/>
              </a:rPr>
              <a:t>)</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data</a:t>
            </a:r>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a:t>
            </a:r>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a:t>
            </a:r>
          </a:p>
          <a:p>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a:t>
            </a:r>
            <a:r>
              <a:rPr kumimoji="1" lang="ja-JP" altLang="en-US" sz="1200" b="0" kern="1200" dirty="0">
                <a:solidFill>
                  <a:schemeClr val="tx1"/>
                </a:solidFill>
                <a:effectLst/>
                <a:latin typeface="+mn-lt"/>
                <a:ea typeface="+mn-ea"/>
                <a:cs typeface="+mn-cs"/>
              </a:rPr>
              <a:t>トマトソースのパスタを作るのが好きです</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a:t>
            </a:r>
            <a:r>
              <a:rPr kumimoji="1" lang="ja-JP" altLang="en-US" sz="1200" b="0" kern="1200" dirty="0">
                <a:solidFill>
                  <a:schemeClr val="tx1"/>
                </a:solidFill>
                <a:effectLst/>
                <a:latin typeface="+mn-lt"/>
                <a:ea typeface="+mn-ea"/>
                <a:cs typeface="+mn-cs"/>
              </a:rPr>
              <a:t>私はイタリアンの料理が得意です</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a:t>
            </a:r>
            <a:r>
              <a:rPr kumimoji="1" lang="ja-JP" altLang="en-US" sz="1200" b="0" kern="1200" dirty="0">
                <a:solidFill>
                  <a:schemeClr val="tx1"/>
                </a:solidFill>
                <a:effectLst/>
                <a:latin typeface="+mn-lt"/>
                <a:ea typeface="+mn-ea"/>
                <a:cs typeface="+mn-cs"/>
              </a:rPr>
              <a:t>スパゲッティカルボナーラは簡単においしく作れます</a:t>
            </a:r>
            <a:r>
              <a:rPr kumimoji="1" lang="en-US" altLang="ja-JP" sz="1200" b="0" kern="1200" dirty="0">
                <a:solidFill>
                  <a:schemeClr val="tx1"/>
                </a:solidFill>
                <a:effectLst/>
                <a:latin typeface="+mn-lt"/>
                <a:ea typeface="+mn-ea"/>
                <a:cs typeface="+mn-cs"/>
              </a:rPr>
              <a:t>",</a:t>
            </a:r>
          </a:p>
          <a:p>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a:t>
            </a:r>
            <a:r>
              <a:rPr kumimoji="1" lang="ja-JP" altLang="en-US" sz="1200" b="0" kern="1200" dirty="0">
                <a:solidFill>
                  <a:schemeClr val="tx1"/>
                </a:solidFill>
                <a:effectLst/>
                <a:latin typeface="+mn-lt"/>
                <a:ea typeface="+mn-ea"/>
                <a:cs typeface="+mn-cs"/>
              </a:rPr>
              <a:t>今日は晴れて気持ちがいい天気です</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a:t>
            </a:r>
            <a:r>
              <a:rPr kumimoji="1" lang="ja-JP" altLang="en-US" sz="1200" b="0" kern="1200" dirty="0">
                <a:solidFill>
                  <a:schemeClr val="tx1"/>
                </a:solidFill>
                <a:effectLst/>
                <a:latin typeface="+mn-lt"/>
                <a:ea typeface="+mn-ea"/>
                <a:cs typeface="+mn-cs"/>
              </a:rPr>
              <a:t>明日の天気予報では雨が降るようです</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a:t>
            </a:r>
            <a:r>
              <a:rPr kumimoji="1" lang="ja-JP" altLang="en-US" sz="1200" b="0" kern="1200" dirty="0">
                <a:solidFill>
                  <a:schemeClr val="tx1"/>
                </a:solidFill>
                <a:effectLst/>
                <a:latin typeface="+mn-lt"/>
                <a:ea typeface="+mn-ea"/>
                <a:cs typeface="+mn-cs"/>
              </a:rPr>
              <a:t>週末は天気が良くなりそうで外出するのに最適です</a:t>
            </a:r>
            <a:r>
              <a:rPr kumimoji="1" lang="en-US" altLang="ja-JP" sz="1200" b="0" kern="1200" dirty="0">
                <a:solidFill>
                  <a:schemeClr val="tx1"/>
                </a:solidFill>
                <a:effectLst/>
                <a:latin typeface="+mn-lt"/>
                <a:ea typeface="+mn-ea"/>
                <a:cs typeface="+mn-cs"/>
              </a:rPr>
              <a:t>",</a:t>
            </a:r>
          </a:p>
          <a:p>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a:t>
            </a:r>
            <a:r>
              <a:rPr kumimoji="1" lang="ja-JP" altLang="en-US" sz="1200" b="0" kern="1200" dirty="0">
                <a:solidFill>
                  <a:schemeClr val="tx1"/>
                </a:solidFill>
                <a:effectLst/>
                <a:latin typeface="+mn-lt"/>
                <a:ea typeface="+mn-ea"/>
                <a:cs typeface="+mn-cs"/>
              </a:rPr>
              <a:t>新しいスマートフォンは処理速度が速くなりました</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a:t>
            </a:r>
            <a:r>
              <a:rPr kumimoji="1" lang="ja-JP" altLang="en-US" sz="1200" b="0" kern="1200" dirty="0">
                <a:solidFill>
                  <a:schemeClr val="tx1"/>
                </a:solidFill>
                <a:effectLst/>
                <a:latin typeface="+mn-lt"/>
                <a:ea typeface="+mn-ea"/>
                <a:cs typeface="+mn-cs"/>
              </a:rPr>
              <a:t>最新のノートパソコンはバッテリー持ちが良いです</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    "</a:t>
            </a:r>
            <a:r>
              <a:rPr kumimoji="1" lang="ja-JP" altLang="en-US" sz="1200" b="0" kern="1200" dirty="0">
                <a:solidFill>
                  <a:schemeClr val="tx1"/>
                </a:solidFill>
                <a:effectLst/>
                <a:latin typeface="+mn-lt"/>
                <a:ea typeface="+mn-ea"/>
                <a:cs typeface="+mn-cs"/>
              </a:rPr>
              <a:t>ワイヤレスイヤホンの音質が向上しています</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a:t>
            </a:r>
          </a:p>
          <a:p>
            <a:r>
              <a:rPr kumimoji="1" lang="en-US" altLang="ja-JP" sz="1200" b="0" kern="1200" dirty="0" err="1">
                <a:solidFill>
                  <a:schemeClr val="tx1"/>
                </a:solidFill>
                <a:effectLst/>
                <a:latin typeface="+mn-lt"/>
                <a:ea typeface="+mn-ea"/>
                <a:cs typeface="+mn-cs"/>
              </a:rPr>
              <a:t>emb</a:t>
            </a:r>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a:t>
            </a:r>
            <a:r>
              <a:rPr kumimoji="1" lang="ja-JP" altLang="en-US"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emb_model.encode</a:t>
            </a:r>
            <a:r>
              <a:rPr kumimoji="1" lang="en-US" altLang="ja-JP" sz="1200" b="0" kern="1200" dirty="0">
                <a:solidFill>
                  <a:schemeClr val="tx1"/>
                </a:solidFill>
                <a:effectLst/>
                <a:latin typeface="+mn-lt"/>
                <a:ea typeface="+mn-ea"/>
                <a:cs typeface="+mn-cs"/>
              </a:rPr>
              <a:t>(data)</a:t>
            </a:r>
          </a:p>
          <a:p>
            <a:r>
              <a:rPr kumimoji="1" lang="en-US" altLang="ja-JP" sz="1200" b="0" kern="1200" dirty="0">
                <a:solidFill>
                  <a:schemeClr val="tx1"/>
                </a:solidFill>
                <a:effectLst/>
                <a:latin typeface="+mn-lt"/>
                <a:ea typeface="+mn-ea"/>
                <a:cs typeface="+mn-cs"/>
              </a:rPr>
              <a:t>print(</a:t>
            </a:r>
            <a:r>
              <a:rPr kumimoji="1" lang="en-US" altLang="ja-JP" sz="1200" b="0" kern="1200" dirty="0" err="1">
                <a:solidFill>
                  <a:schemeClr val="tx1"/>
                </a:solidFill>
                <a:effectLst/>
                <a:latin typeface="+mn-lt"/>
                <a:ea typeface="+mn-ea"/>
                <a:cs typeface="+mn-cs"/>
              </a:rPr>
              <a:t>emb</a:t>
            </a:r>
            <a:r>
              <a:rPr kumimoji="1" lang="en-US" altLang="ja-JP" sz="1200" b="0" kern="1200" dirty="0">
                <a:solidFill>
                  <a:schemeClr val="tx1"/>
                </a:solidFill>
                <a:effectLst/>
                <a:latin typeface="+mn-lt"/>
                <a:ea typeface="+mn-ea"/>
                <a:cs typeface="+mn-cs"/>
              </a:rPr>
              <a:t>)</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 </a:t>
            </a:r>
            <a:r>
              <a:rPr kumimoji="1" lang="ja-JP" altLang="en-US" sz="1200" b="0" kern="1200" dirty="0">
                <a:solidFill>
                  <a:schemeClr val="tx1"/>
                </a:solidFill>
                <a:effectLst/>
                <a:latin typeface="+mn-lt"/>
                <a:ea typeface="+mn-ea"/>
                <a:cs typeface="+mn-cs"/>
              </a:rPr>
              <a:t>コサイン類似度行列の出力</a:t>
            </a:r>
          </a:p>
          <a:p>
            <a:r>
              <a:rPr kumimoji="1" lang="en-US" altLang="ja-JP" sz="1200" b="0" kern="1200" dirty="0">
                <a:solidFill>
                  <a:schemeClr val="tx1"/>
                </a:solidFill>
                <a:effectLst/>
                <a:latin typeface="+mn-lt"/>
                <a:ea typeface="+mn-ea"/>
                <a:cs typeface="+mn-cs"/>
              </a:rPr>
              <a:t>from</a:t>
            </a:r>
            <a:r>
              <a:rPr kumimoji="1" lang="ja-JP" altLang="en-US"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sklearn.metrics.pairwise</a:t>
            </a:r>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import</a:t>
            </a:r>
            <a:r>
              <a:rPr kumimoji="1" lang="ja-JP" altLang="en-US"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cosine_similarity</a:t>
            </a:r>
            <a:endParaRPr kumimoji="1" lang="ja-JP" altLang="en-US" sz="1200" b="0" kern="1200" dirty="0">
              <a:solidFill>
                <a:schemeClr val="tx1"/>
              </a:solidFill>
              <a:effectLst/>
              <a:latin typeface="+mn-lt"/>
              <a:ea typeface="+mn-ea"/>
              <a:cs typeface="+mn-cs"/>
            </a:endParaRPr>
          </a:p>
          <a:p>
            <a:r>
              <a:rPr kumimoji="1" lang="en-US" altLang="ja-JP" sz="1200" b="0" kern="1200" dirty="0" err="1">
                <a:solidFill>
                  <a:schemeClr val="tx1"/>
                </a:solidFill>
                <a:effectLst/>
                <a:latin typeface="+mn-lt"/>
                <a:ea typeface="+mn-ea"/>
                <a:cs typeface="+mn-cs"/>
              </a:rPr>
              <a:t>cos_sim</a:t>
            </a:r>
            <a:r>
              <a:rPr kumimoji="1" lang="ja-JP" altLang="en-US" sz="1200" b="0" kern="1200" dirty="0">
                <a:solidFill>
                  <a:schemeClr val="tx1"/>
                </a:solidFill>
                <a:effectLst/>
                <a:latin typeface="+mn-lt"/>
                <a:ea typeface="+mn-ea"/>
                <a:cs typeface="+mn-cs"/>
              </a:rPr>
              <a:t> </a:t>
            </a:r>
            <a:r>
              <a:rPr kumimoji="1" lang="en-US" altLang="ja-JP" sz="1200" b="0" kern="1200" dirty="0">
                <a:solidFill>
                  <a:schemeClr val="tx1"/>
                </a:solidFill>
                <a:effectLst/>
                <a:latin typeface="+mn-lt"/>
                <a:ea typeface="+mn-ea"/>
                <a:cs typeface="+mn-cs"/>
              </a:rPr>
              <a:t>=</a:t>
            </a:r>
            <a:r>
              <a:rPr kumimoji="1" lang="ja-JP" altLang="en-US" sz="1200" b="0" kern="1200" dirty="0">
                <a:solidFill>
                  <a:schemeClr val="tx1"/>
                </a:solidFill>
                <a:effectLst/>
                <a:latin typeface="+mn-lt"/>
                <a:ea typeface="+mn-ea"/>
                <a:cs typeface="+mn-cs"/>
              </a:rPr>
              <a:t> </a:t>
            </a:r>
            <a:r>
              <a:rPr kumimoji="1" lang="en-US" altLang="ja-JP" sz="1200" b="0" kern="1200" dirty="0" err="1">
                <a:solidFill>
                  <a:schemeClr val="tx1"/>
                </a:solidFill>
                <a:effectLst/>
                <a:latin typeface="+mn-lt"/>
                <a:ea typeface="+mn-ea"/>
                <a:cs typeface="+mn-cs"/>
              </a:rPr>
              <a:t>cosine_similarity</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emb</a:t>
            </a:r>
            <a:r>
              <a:rPr kumimoji="1" lang="en-US" altLang="ja-JP" sz="1200" b="0" kern="1200" dirty="0">
                <a:solidFill>
                  <a:schemeClr val="tx1"/>
                </a:solidFill>
                <a:effectLst/>
                <a:latin typeface="+mn-lt"/>
                <a:ea typeface="+mn-ea"/>
                <a:cs typeface="+mn-cs"/>
              </a:rPr>
              <a:t>)</a:t>
            </a:r>
          </a:p>
          <a:p>
            <a:r>
              <a:rPr kumimoji="1" lang="en-US" altLang="ja-JP" sz="1200" b="0" kern="1200" dirty="0">
                <a:solidFill>
                  <a:schemeClr val="tx1"/>
                </a:solidFill>
                <a:effectLst/>
                <a:latin typeface="+mn-lt"/>
                <a:ea typeface="+mn-ea"/>
                <a:cs typeface="+mn-cs"/>
              </a:rPr>
              <a:t>print(</a:t>
            </a:r>
            <a:r>
              <a:rPr kumimoji="1" lang="en-US" altLang="ja-JP" sz="1200" b="0" kern="1200" dirty="0" err="1">
                <a:solidFill>
                  <a:schemeClr val="tx1"/>
                </a:solidFill>
                <a:effectLst/>
                <a:latin typeface="+mn-lt"/>
                <a:ea typeface="+mn-ea"/>
                <a:cs typeface="+mn-cs"/>
              </a:rPr>
              <a:t>cos_sim</a:t>
            </a:r>
            <a:r>
              <a:rPr kumimoji="1" lang="en-US" altLang="ja-JP" sz="1200" b="0" kern="1200" dirty="0">
                <a:solidFill>
                  <a:schemeClr val="tx1"/>
                </a:solidFill>
                <a:effectLst/>
                <a:latin typeface="+mn-lt"/>
                <a:ea typeface="+mn-ea"/>
                <a:cs typeface="+mn-cs"/>
              </a:rPr>
              <a:t>)</a:t>
            </a:r>
          </a:p>
          <a:p>
            <a:endParaRPr kumimoji="1" lang="en-US" altLang="ja-JP" sz="1200" b="0" kern="1200" dirty="0">
              <a:solidFill>
                <a:schemeClr val="tx1"/>
              </a:solidFill>
              <a:effectLst/>
              <a:latin typeface="+mn-lt"/>
              <a:ea typeface="+mn-ea"/>
              <a:cs typeface="+mn-cs"/>
            </a:endParaRPr>
          </a:p>
          <a:p>
            <a:r>
              <a:rPr kumimoji="1" lang="en-US" altLang="ja-JP" sz="1200" b="0" kern="1200" dirty="0">
                <a:solidFill>
                  <a:schemeClr val="tx1"/>
                </a:solidFill>
                <a:effectLst/>
                <a:latin typeface="+mn-lt"/>
                <a:ea typeface="+mn-ea"/>
                <a:cs typeface="+mn-cs"/>
              </a:rPr>
              <a:t>import pandas as pd</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 Create a </a:t>
            </a:r>
            <a:r>
              <a:rPr kumimoji="1" lang="en-US" altLang="ja-JP" sz="1200" b="0" kern="1200" dirty="0" err="1">
                <a:solidFill>
                  <a:schemeClr val="tx1"/>
                </a:solidFill>
                <a:effectLst/>
                <a:latin typeface="+mn-lt"/>
                <a:ea typeface="+mn-ea"/>
                <a:cs typeface="+mn-cs"/>
              </a:rPr>
              <a:t>DataFrame</a:t>
            </a:r>
            <a:r>
              <a:rPr kumimoji="1" lang="en-US" altLang="ja-JP" sz="1200" b="0" kern="1200" dirty="0">
                <a:solidFill>
                  <a:schemeClr val="tx1"/>
                </a:solidFill>
                <a:effectLst/>
                <a:latin typeface="+mn-lt"/>
                <a:ea typeface="+mn-ea"/>
                <a:cs typeface="+mn-cs"/>
              </a:rPr>
              <a:t> with the cosine similarity matrix</a:t>
            </a:r>
          </a:p>
          <a:p>
            <a:r>
              <a:rPr kumimoji="1" lang="en-US" altLang="ja-JP" sz="1200" b="0" kern="1200" dirty="0" err="1">
                <a:solidFill>
                  <a:schemeClr val="tx1"/>
                </a:solidFill>
                <a:effectLst/>
                <a:latin typeface="+mn-lt"/>
                <a:ea typeface="+mn-ea"/>
                <a:cs typeface="+mn-cs"/>
              </a:rPr>
              <a:t>cos_sim_df</a:t>
            </a:r>
            <a:r>
              <a:rPr kumimoji="1" lang="en-US" altLang="ja-JP" sz="1200" b="0" kern="1200" dirty="0">
                <a:solidFill>
                  <a:schemeClr val="tx1"/>
                </a:solidFill>
                <a:effectLst/>
                <a:latin typeface="+mn-lt"/>
                <a:ea typeface="+mn-ea"/>
                <a:cs typeface="+mn-cs"/>
              </a:rPr>
              <a:t> = </a:t>
            </a:r>
            <a:r>
              <a:rPr kumimoji="1" lang="en-US" altLang="ja-JP" sz="1200" b="0" kern="1200" dirty="0" err="1">
                <a:solidFill>
                  <a:schemeClr val="tx1"/>
                </a:solidFill>
                <a:effectLst/>
                <a:latin typeface="+mn-lt"/>
                <a:ea typeface="+mn-ea"/>
                <a:cs typeface="+mn-cs"/>
              </a:rPr>
              <a:t>pd.DataFrame</a:t>
            </a:r>
            <a:r>
              <a:rPr kumimoji="1" lang="en-US" altLang="ja-JP" sz="1200" b="0" kern="1200" dirty="0">
                <a:solidFill>
                  <a:schemeClr val="tx1"/>
                </a:solidFill>
                <a:effectLst/>
                <a:latin typeface="+mn-lt"/>
                <a:ea typeface="+mn-ea"/>
                <a:cs typeface="+mn-cs"/>
              </a:rPr>
              <a:t>(</a:t>
            </a:r>
            <a:r>
              <a:rPr kumimoji="1" lang="en-US" altLang="ja-JP" sz="1200" b="0" kern="1200" dirty="0" err="1">
                <a:solidFill>
                  <a:schemeClr val="tx1"/>
                </a:solidFill>
                <a:effectLst/>
                <a:latin typeface="+mn-lt"/>
                <a:ea typeface="+mn-ea"/>
                <a:cs typeface="+mn-cs"/>
              </a:rPr>
              <a:t>cos_sim</a:t>
            </a:r>
            <a:r>
              <a:rPr kumimoji="1" lang="en-US" altLang="ja-JP" sz="1200" b="0" kern="1200" dirty="0">
                <a:solidFill>
                  <a:schemeClr val="tx1"/>
                </a:solidFill>
                <a:effectLst/>
                <a:latin typeface="+mn-lt"/>
                <a:ea typeface="+mn-ea"/>
                <a:cs typeface="+mn-cs"/>
              </a:rPr>
              <a:t>, index=data, columns=data)</a:t>
            </a:r>
          </a:p>
          <a:p>
            <a:br>
              <a:rPr kumimoji="1" lang="en-US" altLang="ja-JP" sz="1200" b="0" kern="1200" dirty="0">
                <a:solidFill>
                  <a:schemeClr val="tx1"/>
                </a:solidFill>
                <a:effectLst/>
                <a:latin typeface="+mn-lt"/>
                <a:ea typeface="+mn-ea"/>
                <a:cs typeface="+mn-cs"/>
              </a:rPr>
            </a:br>
            <a:r>
              <a:rPr kumimoji="1" lang="en-US" altLang="ja-JP" sz="1200" b="0" kern="1200" dirty="0">
                <a:solidFill>
                  <a:schemeClr val="tx1"/>
                </a:solidFill>
                <a:effectLst/>
                <a:latin typeface="+mn-lt"/>
                <a:ea typeface="+mn-ea"/>
                <a:cs typeface="+mn-cs"/>
              </a:rPr>
              <a:t># Export to Excel</a:t>
            </a:r>
          </a:p>
          <a:p>
            <a:r>
              <a:rPr kumimoji="1" lang="en-US" altLang="ja-JP" sz="1200" b="0" kern="1200" dirty="0" err="1">
                <a:solidFill>
                  <a:schemeClr val="tx1"/>
                </a:solidFill>
                <a:effectLst/>
                <a:latin typeface="+mn-lt"/>
                <a:ea typeface="+mn-ea"/>
                <a:cs typeface="+mn-cs"/>
              </a:rPr>
              <a:t>cos_sim_df.to_excel</a:t>
            </a:r>
            <a:r>
              <a:rPr kumimoji="1" lang="en-US" altLang="ja-JP" sz="1200" b="0" kern="1200" dirty="0">
                <a:solidFill>
                  <a:schemeClr val="tx1"/>
                </a:solidFill>
                <a:effectLst/>
                <a:latin typeface="+mn-lt"/>
                <a:ea typeface="+mn-ea"/>
                <a:cs typeface="+mn-cs"/>
              </a:rPr>
              <a:t>("cosine_similarity_matrix.xlsx")</a:t>
            </a:r>
          </a:p>
          <a:p>
            <a:r>
              <a:rPr kumimoji="1" lang="en-US" altLang="ja-JP" sz="1200" b="0" kern="1200" dirty="0">
                <a:solidFill>
                  <a:schemeClr val="tx1"/>
                </a:solidFill>
                <a:effectLst/>
                <a:latin typeface="+mn-lt"/>
                <a:ea typeface="+mn-ea"/>
                <a:cs typeface="+mn-cs"/>
              </a:rPr>
              <a:t>print(</a:t>
            </a:r>
            <a:r>
              <a:rPr kumimoji="1" lang="en-US" altLang="ja-JP" sz="1200" b="0" kern="1200" dirty="0" err="1">
                <a:solidFill>
                  <a:schemeClr val="tx1"/>
                </a:solidFill>
                <a:effectLst/>
                <a:latin typeface="+mn-lt"/>
                <a:ea typeface="+mn-ea"/>
                <a:cs typeface="+mn-cs"/>
              </a:rPr>
              <a:t>f"Cosine</a:t>
            </a:r>
            <a:r>
              <a:rPr kumimoji="1" lang="en-US" altLang="ja-JP" sz="1200" b="0" kern="1200" dirty="0">
                <a:solidFill>
                  <a:schemeClr val="tx1"/>
                </a:solidFill>
                <a:effectLst/>
                <a:latin typeface="+mn-lt"/>
                <a:ea typeface="+mn-ea"/>
                <a:cs typeface="+mn-cs"/>
              </a:rPr>
              <a:t> similarity matrix exported to 'cosine_similarity_matrix.xlsx'")</a:t>
            </a:r>
          </a:p>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5</a:t>
            </a:fld>
            <a:endParaRPr kumimoji="1" lang="ja-JP" altLang="en-US"/>
          </a:p>
        </p:txBody>
      </p:sp>
    </p:spTree>
    <p:extLst>
      <p:ext uri="{BB962C8B-B14F-4D97-AF65-F5344CB8AC3E}">
        <p14:creationId xmlns:p14="http://schemas.microsoft.com/office/powerpoint/2010/main" val="3658309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6</a:t>
            </a:fld>
            <a:endParaRPr kumimoji="1" lang="ja-JP" altLang="en-US"/>
          </a:p>
        </p:txBody>
      </p:sp>
    </p:spTree>
    <p:extLst>
      <p:ext uri="{BB962C8B-B14F-4D97-AF65-F5344CB8AC3E}">
        <p14:creationId xmlns:p14="http://schemas.microsoft.com/office/powerpoint/2010/main" val="778876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8E3FBC0-D601-4F5F-B783-DB6D70E452BC}" type="slidenum">
              <a:rPr kumimoji="1" lang="ja-JP" altLang="en-US" smtClean="0"/>
              <a:t>7</a:t>
            </a:fld>
            <a:endParaRPr kumimoji="1" lang="ja-JP" altLang="en-US"/>
          </a:p>
        </p:txBody>
      </p:sp>
    </p:spTree>
    <p:extLst>
      <p:ext uri="{BB962C8B-B14F-4D97-AF65-F5344CB8AC3E}">
        <p14:creationId xmlns:p14="http://schemas.microsoft.com/office/powerpoint/2010/main" val="25561150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00547B-21F7-6A9A-74BE-56981922E9CD}"/>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23D1CF14-23B6-EEC0-1694-EBE8E194B53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D9707D2D-7AAA-FFEF-8C56-994FC9B36181}"/>
              </a:ext>
            </a:extLst>
          </p:cNvPr>
          <p:cNvSpPr>
            <a:spLocks noGrp="1"/>
          </p:cNvSpPr>
          <p:nvPr>
            <p:ph type="body" idx="1"/>
          </p:nvPr>
        </p:nvSpPr>
        <p:spPr/>
        <p:txBody>
          <a:bodyPr/>
          <a:lstStyle/>
          <a:p>
            <a:endParaRPr kumimoji="1" lang="ja-JP" altLang="en-US" dirty="0"/>
          </a:p>
        </p:txBody>
      </p:sp>
      <p:sp>
        <p:nvSpPr>
          <p:cNvPr id="4" name="スライド番号プレースホルダー 3">
            <a:extLst>
              <a:ext uri="{FF2B5EF4-FFF2-40B4-BE49-F238E27FC236}">
                <a16:creationId xmlns:a16="http://schemas.microsoft.com/office/drawing/2014/main" id="{8D893022-A674-1BE4-2CF2-46AFDE81D9CE}"/>
              </a:ext>
            </a:extLst>
          </p:cNvPr>
          <p:cNvSpPr>
            <a:spLocks noGrp="1"/>
          </p:cNvSpPr>
          <p:nvPr>
            <p:ph type="sldNum" sz="quarter" idx="5"/>
          </p:nvPr>
        </p:nvSpPr>
        <p:spPr/>
        <p:txBody>
          <a:bodyPr/>
          <a:lstStyle/>
          <a:p>
            <a:fld id="{F8E3FBC0-D601-4F5F-B783-DB6D70E452BC}" type="slidenum">
              <a:rPr kumimoji="1" lang="ja-JP" altLang="en-US" smtClean="0"/>
              <a:t>9</a:t>
            </a:fld>
            <a:endParaRPr kumimoji="1" lang="ja-JP" altLang="en-US"/>
          </a:p>
        </p:txBody>
      </p:sp>
    </p:spTree>
    <p:extLst>
      <p:ext uri="{BB962C8B-B14F-4D97-AF65-F5344CB8AC3E}">
        <p14:creationId xmlns:p14="http://schemas.microsoft.com/office/powerpoint/2010/main" val="8183760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BFA1B828-6C1B-47EB-A9AE-5E0C0F5EA7BE}" type="slidenum">
              <a:rPr kumimoji="1" lang="ja-JP" altLang="en-US" smtClean="0"/>
              <a:t>12</a:t>
            </a:fld>
            <a:endParaRPr kumimoji="1" lang="ja-JP" altLang="en-US"/>
          </a:p>
        </p:txBody>
      </p:sp>
    </p:spTree>
    <p:extLst>
      <p:ext uri="{BB962C8B-B14F-4D97-AF65-F5344CB8AC3E}">
        <p14:creationId xmlns:p14="http://schemas.microsoft.com/office/powerpoint/2010/main" val="101474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046A6A-A831-401A-B5C0-4ED8E7F0DE4D}"/>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D5780C44-3F68-4ECB-8827-E3AF9152F5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6340F04F-DD12-4C5D-B76F-D1BCDF91F1D9}"/>
              </a:ext>
            </a:extLst>
          </p:cNvPr>
          <p:cNvSpPr>
            <a:spLocks noGrp="1"/>
          </p:cNvSpPr>
          <p:nvPr>
            <p:ph type="dt" sz="half" idx="10"/>
          </p:nvPr>
        </p:nvSpPr>
        <p:spPr/>
        <p:txBody>
          <a:bodyPr/>
          <a:lstStyle/>
          <a:p>
            <a:fld id="{92E66988-7359-41F2-A093-3190808C5B99}" type="datetime1">
              <a:rPr kumimoji="1" lang="ja-JP" altLang="en-US" smtClean="0"/>
              <a:t>2026/2/22</a:t>
            </a:fld>
            <a:endParaRPr kumimoji="1" lang="ja-JP" altLang="en-US"/>
          </a:p>
        </p:txBody>
      </p:sp>
      <p:sp>
        <p:nvSpPr>
          <p:cNvPr id="5" name="フッター プレースホルダー 4">
            <a:extLst>
              <a:ext uri="{FF2B5EF4-FFF2-40B4-BE49-F238E27FC236}">
                <a16:creationId xmlns:a16="http://schemas.microsoft.com/office/drawing/2014/main" id="{BFFEA135-6AC3-4A62-8FCB-5DB364D333B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74E0F57-5339-42FB-88B0-61CCFCAD887B}"/>
              </a:ext>
            </a:extLst>
          </p:cNvPr>
          <p:cNvSpPr>
            <a:spLocks noGrp="1"/>
          </p:cNvSpPr>
          <p:nvPr>
            <p:ph type="sldNum" sz="quarter" idx="12"/>
          </p:nvPr>
        </p:nvSpPr>
        <p:spPr/>
        <p:txBody>
          <a:bodyPr/>
          <a:lstStyle/>
          <a:p>
            <a:fld id="{FCA3042A-F884-44E0-81D5-7D4A03868EA8}" type="slidenum">
              <a:rPr kumimoji="1" lang="ja-JP" altLang="en-US" smtClean="0"/>
              <a:t>‹#›</a:t>
            </a:fld>
            <a:endParaRPr kumimoji="1" lang="ja-JP" altLang="en-US"/>
          </a:p>
        </p:txBody>
      </p:sp>
    </p:spTree>
    <p:extLst>
      <p:ext uri="{BB962C8B-B14F-4D97-AF65-F5344CB8AC3E}">
        <p14:creationId xmlns:p14="http://schemas.microsoft.com/office/powerpoint/2010/main" val="29142889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8BD1AD-1B5E-4DD7-930D-6EEC8BA24958}"/>
              </a:ext>
            </a:extLst>
          </p:cNvPr>
          <p:cNvSpPr>
            <a:spLocks noGrp="1"/>
          </p:cNvSpPr>
          <p:nvPr>
            <p:ph type="title"/>
          </p:nvPr>
        </p:nvSpPr>
        <p:spPr/>
        <p:txBody>
          <a:bodyPr/>
          <a:lstStyle/>
          <a:p>
            <a:r>
              <a:rPr kumimoji="1" lang="ja-JP" altLang="en-US"/>
              <a:t>マスター タイトルの書式設定</a:t>
            </a:r>
            <a:endParaRPr kumimoji="1" lang="ja-JP" altLang="en-US" dirty="0"/>
          </a:p>
        </p:txBody>
      </p:sp>
      <p:sp>
        <p:nvSpPr>
          <p:cNvPr id="3" name="コンテンツ プレースホルダー 2">
            <a:extLst>
              <a:ext uri="{FF2B5EF4-FFF2-40B4-BE49-F238E27FC236}">
                <a16:creationId xmlns:a16="http://schemas.microsoft.com/office/drawing/2014/main" id="{42726661-EB33-4A9F-A3BA-DB8BC9AEFD8F}"/>
              </a:ext>
            </a:extLst>
          </p:cNvPr>
          <p:cNvSpPr>
            <a:spLocks noGrp="1"/>
          </p:cNvSpPr>
          <p:nvPr>
            <p:ph idx="1"/>
          </p:nvPr>
        </p:nvSpPr>
        <p:spPr>
          <a:xfrm>
            <a:off x="838200" y="1173079"/>
            <a:ext cx="10515600" cy="5548396"/>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8290F53-6559-4FC2-A693-8DD03479C832}"/>
              </a:ext>
            </a:extLst>
          </p:cNvPr>
          <p:cNvSpPr>
            <a:spLocks noGrp="1"/>
          </p:cNvSpPr>
          <p:nvPr>
            <p:ph type="dt" sz="half" idx="10"/>
          </p:nvPr>
        </p:nvSpPr>
        <p:spPr/>
        <p:txBody>
          <a:bodyPr/>
          <a:lstStyle/>
          <a:p>
            <a:fld id="{BDE5EDD5-27AA-40DC-A486-9BDDB9B98866}" type="datetime1">
              <a:rPr kumimoji="1" lang="ja-JP" altLang="en-US" smtClean="0"/>
              <a:t>2026/2/22</a:t>
            </a:fld>
            <a:endParaRPr kumimoji="1" lang="ja-JP" altLang="en-US"/>
          </a:p>
        </p:txBody>
      </p:sp>
      <p:sp>
        <p:nvSpPr>
          <p:cNvPr id="5" name="フッター プレースホルダー 4">
            <a:extLst>
              <a:ext uri="{FF2B5EF4-FFF2-40B4-BE49-F238E27FC236}">
                <a16:creationId xmlns:a16="http://schemas.microsoft.com/office/drawing/2014/main" id="{D981C026-8C69-45B0-A3DD-128EFE0A60C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B0AF832-65C7-4A85-A8E9-16B25E51CE99}"/>
              </a:ext>
            </a:extLst>
          </p:cNvPr>
          <p:cNvSpPr>
            <a:spLocks noGrp="1"/>
          </p:cNvSpPr>
          <p:nvPr>
            <p:ph type="sldNum" sz="quarter" idx="12"/>
          </p:nvPr>
        </p:nvSpPr>
        <p:spPr/>
        <p:txBody>
          <a:bodyPr/>
          <a:lstStyle/>
          <a:p>
            <a:fld id="{FCA3042A-F884-44E0-81D5-7D4A03868EA8}" type="slidenum">
              <a:rPr kumimoji="1" lang="ja-JP" altLang="en-US" smtClean="0"/>
              <a:t>‹#›</a:t>
            </a:fld>
            <a:endParaRPr kumimoji="1" lang="ja-JP" altLang="en-US"/>
          </a:p>
        </p:txBody>
      </p:sp>
    </p:spTree>
    <p:extLst>
      <p:ext uri="{BB962C8B-B14F-4D97-AF65-F5344CB8AC3E}">
        <p14:creationId xmlns:p14="http://schemas.microsoft.com/office/powerpoint/2010/main" val="2675826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CEA22EA-8EED-4A4A-94D5-ED1576140858}"/>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C3D2459A-1475-4AA0-9B6C-A32E65FD06A4}"/>
              </a:ext>
            </a:extLst>
          </p:cNvPr>
          <p:cNvSpPr>
            <a:spLocks noGrp="1"/>
          </p:cNvSpPr>
          <p:nvPr>
            <p:ph type="dt" sz="half" idx="10"/>
          </p:nvPr>
        </p:nvSpPr>
        <p:spPr/>
        <p:txBody>
          <a:bodyPr/>
          <a:lstStyle/>
          <a:p>
            <a:fld id="{207144BA-690D-4AE5-9956-0D47328E96E5}" type="datetime1">
              <a:rPr kumimoji="1" lang="ja-JP" altLang="en-US" smtClean="0"/>
              <a:t>2026/2/22</a:t>
            </a:fld>
            <a:endParaRPr kumimoji="1" lang="ja-JP" altLang="en-US"/>
          </a:p>
        </p:txBody>
      </p:sp>
      <p:sp>
        <p:nvSpPr>
          <p:cNvPr id="4" name="フッター プレースホルダー 3">
            <a:extLst>
              <a:ext uri="{FF2B5EF4-FFF2-40B4-BE49-F238E27FC236}">
                <a16:creationId xmlns:a16="http://schemas.microsoft.com/office/drawing/2014/main" id="{915528FF-32C2-4647-927F-5E3A9C563187}"/>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50686915-1BCA-40CF-B1A7-E3988BEB7140}"/>
              </a:ext>
            </a:extLst>
          </p:cNvPr>
          <p:cNvSpPr>
            <a:spLocks noGrp="1"/>
          </p:cNvSpPr>
          <p:nvPr>
            <p:ph type="sldNum" sz="quarter" idx="12"/>
          </p:nvPr>
        </p:nvSpPr>
        <p:spPr/>
        <p:txBody>
          <a:bodyPr/>
          <a:lstStyle/>
          <a:p>
            <a:fld id="{FCA3042A-F884-44E0-81D5-7D4A03868EA8}" type="slidenum">
              <a:rPr kumimoji="1" lang="ja-JP" altLang="en-US" smtClean="0"/>
              <a:t>‹#›</a:t>
            </a:fld>
            <a:endParaRPr kumimoji="1" lang="ja-JP" altLang="en-US"/>
          </a:p>
        </p:txBody>
      </p:sp>
    </p:spTree>
    <p:extLst>
      <p:ext uri="{BB962C8B-B14F-4D97-AF65-F5344CB8AC3E}">
        <p14:creationId xmlns:p14="http://schemas.microsoft.com/office/powerpoint/2010/main" val="2284788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6E654E92-17B7-4CC2-89BE-E9C618E21409}"/>
              </a:ext>
            </a:extLst>
          </p:cNvPr>
          <p:cNvSpPr>
            <a:spLocks noGrp="1"/>
          </p:cNvSpPr>
          <p:nvPr>
            <p:ph type="dt" sz="half" idx="10"/>
          </p:nvPr>
        </p:nvSpPr>
        <p:spPr/>
        <p:txBody>
          <a:bodyPr/>
          <a:lstStyle/>
          <a:p>
            <a:fld id="{98AE54E6-E163-491C-A0CC-2808FC4C09A4}" type="datetime1">
              <a:rPr kumimoji="1" lang="ja-JP" altLang="en-US" smtClean="0"/>
              <a:t>2026/2/22</a:t>
            </a:fld>
            <a:endParaRPr kumimoji="1" lang="ja-JP" altLang="en-US"/>
          </a:p>
        </p:txBody>
      </p:sp>
      <p:sp>
        <p:nvSpPr>
          <p:cNvPr id="3" name="フッター プレースホルダー 2">
            <a:extLst>
              <a:ext uri="{FF2B5EF4-FFF2-40B4-BE49-F238E27FC236}">
                <a16:creationId xmlns:a16="http://schemas.microsoft.com/office/drawing/2014/main" id="{7196901E-F343-4C77-85F6-38A9DB918972}"/>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30335A71-240F-475B-A9A2-FFC092A9D11E}"/>
              </a:ext>
            </a:extLst>
          </p:cNvPr>
          <p:cNvSpPr>
            <a:spLocks noGrp="1"/>
          </p:cNvSpPr>
          <p:nvPr>
            <p:ph type="sldNum" sz="quarter" idx="12"/>
          </p:nvPr>
        </p:nvSpPr>
        <p:spPr/>
        <p:txBody>
          <a:bodyPr/>
          <a:lstStyle/>
          <a:p>
            <a:fld id="{FCA3042A-F884-44E0-81D5-7D4A03868EA8}" type="slidenum">
              <a:rPr kumimoji="1" lang="ja-JP" altLang="en-US" smtClean="0"/>
              <a:t>‹#›</a:t>
            </a:fld>
            <a:endParaRPr kumimoji="1" lang="ja-JP" altLang="en-US"/>
          </a:p>
        </p:txBody>
      </p:sp>
    </p:spTree>
    <p:extLst>
      <p:ext uri="{BB962C8B-B14F-4D97-AF65-F5344CB8AC3E}">
        <p14:creationId xmlns:p14="http://schemas.microsoft.com/office/powerpoint/2010/main" val="21287340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0A9E29DE-2A86-4046-9EFF-75F7E6E2103B}"/>
              </a:ext>
            </a:extLst>
          </p:cNvPr>
          <p:cNvSpPr>
            <a:spLocks noGrp="1"/>
          </p:cNvSpPr>
          <p:nvPr>
            <p:ph type="title"/>
          </p:nvPr>
        </p:nvSpPr>
        <p:spPr>
          <a:xfrm>
            <a:off x="838200" y="365126"/>
            <a:ext cx="10515600" cy="699670"/>
          </a:xfrm>
          <a:prstGeom prst="rect">
            <a:avLst/>
          </a:prstGeom>
        </p:spPr>
        <p:txBody>
          <a:bodyPr vert="horz" lIns="91440" tIns="45720" rIns="91440" bIns="45720" rtlCol="0" anchor="ctr">
            <a:normAutofit/>
          </a:bodyPr>
          <a:lstStyle/>
          <a:p>
            <a:r>
              <a:rPr kumimoji="1" lang="ja-JP" altLang="en-US" dirty="0"/>
              <a:t>マスター タイトルの書式設定</a:t>
            </a:r>
          </a:p>
        </p:txBody>
      </p:sp>
      <p:sp>
        <p:nvSpPr>
          <p:cNvPr id="3" name="テキスト プレースホルダー 2">
            <a:extLst>
              <a:ext uri="{FF2B5EF4-FFF2-40B4-BE49-F238E27FC236}">
                <a16:creationId xmlns:a16="http://schemas.microsoft.com/office/drawing/2014/main" id="{F0C6FD1C-83B5-491F-A156-4F8A20742168}"/>
              </a:ext>
            </a:extLst>
          </p:cNvPr>
          <p:cNvSpPr>
            <a:spLocks noGrp="1"/>
          </p:cNvSpPr>
          <p:nvPr>
            <p:ph type="body" idx="1"/>
          </p:nvPr>
        </p:nvSpPr>
        <p:spPr>
          <a:xfrm>
            <a:off x="838200" y="1173078"/>
            <a:ext cx="10515600" cy="5548397"/>
          </a:xfrm>
          <a:prstGeom prst="rect">
            <a:avLst/>
          </a:prstGeom>
        </p:spPr>
        <p:txBody>
          <a:bodyPr vert="horz" lIns="91440" tIns="45720" rIns="91440" bIns="45720" rtlCol="0">
            <a:normAutofit/>
          </a:bodyPr>
          <a:lstStyle/>
          <a:p>
            <a:pPr lvl="0"/>
            <a:r>
              <a:rPr kumimoji="1" lang="ja-JP" altLang="en-US" dirty="0"/>
              <a:t>マスター テキストの書式設定</a:t>
            </a:r>
          </a:p>
          <a:p>
            <a:pPr lvl="1"/>
            <a:r>
              <a:rPr kumimoji="1" lang="ja-JP" altLang="en-US" dirty="0"/>
              <a:t>第 </a:t>
            </a:r>
            <a:r>
              <a:rPr kumimoji="1" lang="en-US" altLang="ja-JP" dirty="0"/>
              <a:t>2 </a:t>
            </a:r>
            <a:r>
              <a:rPr kumimoji="1" lang="ja-JP" altLang="en-US" dirty="0"/>
              <a:t>レベル</a:t>
            </a:r>
          </a:p>
          <a:p>
            <a:pPr lvl="2"/>
            <a:r>
              <a:rPr kumimoji="1" lang="ja-JP" altLang="en-US" dirty="0"/>
              <a:t>第 </a:t>
            </a:r>
            <a:r>
              <a:rPr kumimoji="1" lang="en-US" altLang="ja-JP" dirty="0"/>
              <a:t>3 </a:t>
            </a:r>
            <a:r>
              <a:rPr kumimoji="1" lang="ja-JP" altLang="en-US" dirty="0"/>
              <a:t>レベル</a:t>
            </a:r>
          </a:p>
          <a:p>
            <a:pPr lvl="3"/>
            <a:r>
              <a:rPr kumimoji="1" lang="ja-JP" altLang="en-US" dirty="0"/>
              <a:t>第 </a:t>
            </a:r>
            <a:r>
              <a:rPr kumimoji="1" lang="en-US" altLang="ja-JP" dirty="0"/>
              <a:t>4 </a:t>
            </a:r>
            <a:r>
              <a:rPr kumimoji="1" lang="ja-JP" altLang="en-US" dirty="0"/>
              <a:t>レベル</a:t>
            </a:r>
          </a:p>
          <a:p>
            <a:pPr lvl="4"/>
            <a:r>
              <a:rPr kumimoji="1" lang="ja-JP" altLang="en-US" dirty="0"/>
              <a:t>第 </a:t>
            </a:r>
            <a:r>
              <a:rPr kumimoji="1" lang="en-US" altLang="ja-JP" dirty="0"/>
              <a:t>5 </a:t>
            </a:r>
            <a:r>
              <a:rPr kumimoji="1" lang="ja-JP" altLang="en-US" dirty="0"/>
              <a:t>レベル</a:t>
            </a:r>
          </a:p>
        </p:txBody>
      </p:sp>
      <p:sp>
        <p:nvSpPr>
          <p:cNvPr id="4" name="日付プレースホルダー 3">
            <a:extLst>
              <a:ext uri="{FF2B5EF4-FFF2-40B4-BE49-F238E27FC236}">
                <a16:creationId xmlns:a16="http://schemas.microsoft.com/office/drawing/2014/main" id="{BDA73798-2D1D-4AAA-AAD3-277E1ECD076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BE1A14-9679-4F85-969F-28E17514AE77}" type="datetime1">
              <a:rPr kumimoji="1" lang="ja-JP" altLang="en-US" smtClean="0"/>
              <a:t>2026/2/22</a:t>
            </a:fld>
            <a:endParaRPr kumimoji="1" lang="ja-JP" altLang="en-US"/>
          </a:p>
        </p:txBody>
      </p:sp>
      <p:sp>
        <p:nvSpPr>
          <p:cNvPr id="5" name="フッター プレースホルダー 4">
            <a:extLst>
              <a:ext uri="{FF2B5EF4-FFF2-40B4-BE49-F238E27FC236}">
                <a16:creationId xmlns:a16="http://schemas.microsoft.com/office/drawing/2014/main" id="{03FB61DF-33E0-4A22-A95B-8E86883ACC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E1B837E-0714-4918-9A9C-C8225BB2DB17}"/>
              </a:ext>
            </a:extLst>
          </p:cNvPr>
          <p:cNvSpPr>
            <a:spLocks noGrp="1"/>
          </p:cNvSpPr>
          <p:nvPr>
            <p:ph type="sldNum" sz="quarter" idx="4"/>
          </p:nvPr>
        </p:nvSpPr>
        <p:spPr>
          <a:xfrm>
            <a:off x="9448800" y="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A3042A-F884-44E0-81D5-7D4A03868EA8}" type="slidenum">
              <a:rPr kumimoji="1" lang="ja-JP" altLang="en-US" smtClean="0"/>
              <a:t>‹#›</a:t>
            </a:fld>
            <a:endParaRPr kumimoji="1" lang="ja-JP" altLang="en-US"/>
          </a:p>
        </p:txBody>
      </p:sp>
    </p:spTree>
    <p:extLst>
      <p:ext uri="{BB962C8B-B14F-4D97-AF65-F5344CB8AC3E}">
        <p14:creationId xmlns:p14="http://schemas.microsoft.com/office/powerpoint/2010/main" val="30737657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UD Digi Kyokasho NP-R" panose="02020400000000000000" pitchFamily="18" charset="-128"/>
          <a:ea typeface="UD Digi Kyokasho NP-R" panose="02020400000000000000" pitchFamily="18" charset="-128"/>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kumimoji="1" sz="2800" kern="1200">
          <a:solidFill>
            <a:schemeClr val="tx1"/>
          </a:solidFill>
          <a:latin typeface="UD Digi Kyokasho NP-R" panose="02020400000000000000" pitchFamily="18" charset="-128"/>
          <a:ea typeface="UD Digi Kyokasho NP-R" panose="02020400000000000000" pitchFamily="18" charset="-128"/>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kumimoji="1" sz="2400" kern="1200">
          <a:solidFill>
            <a:schemeClr val="tx1"/>
          </a:solidFill>
          <a:latin typeface="UD Digi Kyokasho NP-R" panose="02020400000000000000" pitchFamily="18" charset="-128"/>
          <a:ea typeface="UD Digi Kyokasho NP-R" panose="02020400000000000000" pitchFamily="18" charset="-128"/>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kumimoji="1" sz="2000" kern="1200">
          <a:solidFill>
            <a:schemeClr val="tx1"/>
          </a:solidFill>
          <a:latin typeface="UD Digi Kyokasho NP-R" panose="02020400000000000000" pitchFamily="18" charset="-128"/>
          <a:ea typeface="UD Digi Kyokasho NP-R" panose="02020400000000000000" pitchFamily="18" charset="-128"/>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kumimoji="1" sz="1800" kern="1200">
          <a:solidFill>
            <a:schemeClr val="tx1"/>
          </a:solidFill>
          <a:latin typeface="UD Digi Kyokasho NP-R" panose="02020400000000000000" pitchFamily="18" charset="-128"/>
          <a:ea typeface="UD Digi Kyokasho NP-R" panose="02020400000000000000" pitchFamily="18" charset="-128"/>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kumimoji="1" sz="1800" kern="1200">
          <a:solidFill>
            <a:schemeClr val="tx1"/>
          </a:solidFill>
          <a:latin typeface="UD Digi Kyokasho NP-R" panose="02020400000000000000" pitchFamily="18" charset="-128"/>
          <a:ea typeface="UD Digi Kyokasho NP-R" panose="02020400000000000000" pitchFamily="18"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hyperlink" Target="https://arxiv.org/abs/2005.14165"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miuri.co.jp/science/20230509-OYT1T50319/"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openai.com/research/gpt-4" TargetMode="External"/><Relationship Id="rId5" Type="http://schemas.openxmlformats.org/officeDocument/2006/relationships/image" Target="../media/image7.png"/><Relationship Id="rId4" Type="http://schemas.openxmlformats.org/officeDocument/2006/relationships/hyperlink" Target="https://toyokeizai.net/articles/-/863722"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sonnylazuardi/colorGPT"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s://twitter.com/sonnylazuardi/status/1634821370423959552"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github.com/sonnylazuardi/colorGPT/blob/master/pages/api/color.t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arxiv.org/abs/2005.14165"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scikit-learn.org/stable/modules/clustering.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scikit-learn.org/stable/auto_examples/cluster/plot_agglomerative_dendrogram.htm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chatgpt.com/c/68499a76-3a44-8009-bec9-fc07df928622"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hyperlink" Target="https://broadlistening.seisakukikaku.metro.tokyo.lg.jp/20250131/index.html" TargetMode="External"/><Relationship Id="rId5" Type="http://schemas.openxmlformats.org/officeDocument/2006/relationships/image" Target="../media/image16.png"/><Relationship Id="rId4" Type="http://schemas.openxmlformats.org/officeDocument/2006/relationships/hyperlink" Target="https://tttc-turbo.web.app/report/taiwan-zh"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github.com/AIObjectives/talk-to-the-city-reports/tree/main/scatter"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digitaldemocracy2030/kouchou-ai/blob/main/server/broadlistening/pipeline/steps/hierarchical_initial_labelling.py"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2" Type="http://schemas.openxmlformats.org/officeDocument/2006/relationships/hyperlink" Target="https://github.com/digitaldemocracy2030/kouchou-ai/blob/main/client-admin/app/create/mergeLabellingPrompt.ts" TargetMode="Externa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github.com/digitaldemocracy2030/kouchou-ai/blob/main/client-admin/app/create/overviewPrompt.ts" TargetMode="Externa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news.ntv.co.jp/static/shugiinsenkyo2024/whole-1022/index.html"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team-mirai/kouchou-ai"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hyperlink" Target="https://github.com/takahiroanno2024/anno-broadlistening" TargetMode="External"/><Relationship Id="rId5" Type="http://schemas.openxmlformats.org/officeDocument/2006/relationships/hyperlink" Target="https://github.com/AIObjectives/talk-to-the-city-reports" TargetMode="External"/><Relationship Id="rId4" Type="http://schemas.openxmlformats.org/officeDocument/2006/relationships/hyperlink" Target="https://github.com/digitaldemocracy2030/kouchou-ai"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hyperlink" Target="https://platform.openai.com/docs/guides/reasoning"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hyperlink" Target="https://platform.openai.com/playground?mode=complete"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platform.openai.com/tokenizer"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2675E1-848C-CEC9-2BC2-D612D3EB48D8}"/>
              </a:ext>
            </a:extLst>
          </p:cNvPr>
          <p:cNvSpPr>
            <a:spLocks noGrp="1"/>
          </p:cNvSpPr>
          <p:nvPr>
            <p:ph type="title"/>
          </p:nvPr>
        </p:nvSpPr>
        <p:spPr/>
        <p:txBody>
          <a:bodyPr>
            <a:normAutofit fontScale="90000"/>
          </a:bodyPr>
          <a:lstStyle/>
          <a:p>
            <a:r>
              <a:rPr kumimoji="1" lang="ja-JP" altLang="en-US" dirty="0"/>
              <a:t>ブロードリスニングに至る技術ツリー</a:t>
            </a:r>
          </a:p>
        </p:txBody>
      </p:sp>
      <p:sp>
        <p:nvSpPr>
          <p:cNvPr id="4" name="スライド番号プレースホルダー 3">
            <a:extLst>
              <a:ext uri="{FF2B5EF4-FFF2-40B4-BE49-F238E27FC236}">
                <a16:creationId xmlns:a16="http://schemas.microsoft.com/office/drawing/2014/main" id="{3A2F5EBA-5D63-043E-3D69-407467A91B78}"/>
              </a:ext>
            </a:extLst>
          </p:cNvPr>
          <p:cNvSpPr>
            <a:spLocks noGrp="1"/>
          </p:cNvSpPr>
          <p:nvPr>
            <p:ph type="sldNum" sz="quarter" idx="12"/>
          </p:nvPr>
        </p:nvSpPr>
        <p:spPr/>
        <p:txBody>
          <a:bodyPr/>
          <a:lstStyle/>
          <a:p>
            <a:fld id="{FCA3042A-F884-44E0-81D5-7D4A03868EA8}" type="slidenum">
              <a:rPr kumimoji="1" lang="ja-JP" altLang="en-US" smtClean="0"/>
              <a:t>1</a:t>
            </a:fld>
            <a:endParaRPr kumimoji="1" lang="ja-JP" altLang="en-US"/>
          </a:p>
        </p:txBody>
      </p:sp>
      <p:sp>
        <p:nvSpPr>
          <p:cNvPr id="5" name="四角形: 角を丸くする 4">
            <a:extLst>
              <a:ext uri="{FF2B5EF4-FFF2-40B4-BE49-F238E27FC236}">
                <a16:creationId xmlns:a16="http://schemas.microsoft.com/office/drawing/2014/main" id="{2A885837-2A85-5A77-052C-32B581F046CE}"/>
              </a:ext>
            </a:extLst>
          </p:cNvPr>
          <p:cNvSpPr/>
          <p:nvPr/>
        </p:nvSpPr>
        <p:spPr>
          <a:xfrm>
            <a:off x="5044954" y="1064796"/>
            <a:ext cx="2473236" cy="5898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ブロードリスニング</a:t>
            </a:r>
          </a:p>
        </p:txBody>
      </p:sp>
      <p:sp>
        <p:nvSpPr>
          <p:cNvPr id="7" name="四角形: 角を丸くする 6">
            <a:extLst>
              <a:ext uri="{FF2B5EF4-FFF2-40B4-BE49-F238E27FC236}">
                <a16:creationId xmlns:a16="http://schemas.microsoft.com/office/drawing/2014/main" id="{DF3672EC-4D16-F29E-D032-B7DCE17EC29C}"/>
              </a:ext>
            </a:extLst>
          </p:cNvPr>
          <p:cNvSpPr/>
          <p:nvPr/>
        </p:nvSpPr>
        <p:spPr>
          <a:xfrm>
            <a:off x="4844115" y="6159014"/>
            <a:ext cx="2874914" cy="5898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「同じ」とは何か？</a:t>
            </a:r>
            <a:endParaRPr lang="en-US" altLang="ja-JP" dirty="0"/>
          </a:p>
          <a:p>
            <a:pPr algn="ctr"/>
            <a:r>
              <a:rPr kumimoji="1" lang="ja-JP" altLang="en-US" dirty="0"/>
              <a:t>「似ている」とは何か？</a:t>
            </a:r>
            <a:endParaRPr kumimoji="1" lang="en-US" altLang="ja-JP" dirty="0"/>
          </a:p>
        </p:txBody>
      </p:sp>
      <p:sp>
        <p:nvSpPr>
          <p:cNvPr id="8" name="四角形: 角を丸くする 7">
            <a:extLst>
              <a:ext uri="{FF2B5EF4-FFF2-40B4-BE49-F238E27FC236}">
                <a16:creationId xmlns:a16="http://schemas.microsoft.com/office/drawing/2014/main" id="{DCE60D7F-7092-1BF1-CBB6-FBBD46D424D3}"/>
              </a:ext>
            </a:extLst>
          </p:cNvPr>
          <p:cNvSpPr/>
          <p:nvPr/>
        </p:nvSpPr>
        <p:spPr>
          <a:xfrm>
            <a:off x="3844057" y="4704367"/>
            <a:ext cx="1943842" cy="59391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シノニム辞書</a:t>
            </a:r>
          </a:p>
        </p:txBody>
      </p:sp>
      <p:sp>
        <p:nvSpPr>
          <p:cNvPr id="9" name="四角形: 角を丸くする 8">
            <a:extLst>
              <a:ext uri="{FF2B5EF4-FFF2-40B4-BE49-F238E27FC236}">
                <a16:creationId xmlns:a16="http://schemas.microsoft.com/office/drawing/2014/main" id="{8332E878-1C3A-D5FB-1D23-1FD679D8EE22}"/>
              </a:ext>
            </a:extLst>
          </p:cNvPr>
          <p:cNvSpPr/>
          <p:nvPr/>
        </p:nvSpPr>
        <p:spPr>
          <a:xfrm>
            <a:off x="1448457" y="3700082"/>
            <a:ext cx="1943271" cy="42625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dirty="0"/>
              <a:t>Word2Vec</a:t>
            </a:r>
          </a:p>
        </p:txBody>
      </p:sp>
      <p:sp>
        <p:nvSpPr>
          <p:cNvPr id="10" name="四角形: 角を丸くする 9">
            <a:extLst>
              <a:ext uri="{FF2B5EF4-FFF2-40B4-BE49-F238E27FC236}">
                <a16:creationId xmlns:a16="http://schemas.microsoft.com/office/drawing/2014/main" id="{9A6251FF-E062-11C8-E587-9B97F0C1D9F1}"/>
              </a:ext>
            </a:extLst>
          </p:cNvPr>
          <p:cNvSpPr/>
          <p:nvPr/>
        </p:nvSpPr>
        <p:spPr>
          <a:xfrm>
            <a:off x="1448456" y="2883395"/>
            <a:ext cx="1943271" cy="42625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dirty="0"/>
              <a:t>BERT</a:t>
            </a:r>
            <a:endParaRPr kumimoji="1" lang="en-US" altLang="ja-JP" dirty="0"/>
          </a:p>
        </p:txBody>
      </p:sp>
      <p:sp>
        <p:nvSpPr>
          <p:cNvPr id="11" name="四角形: 角を丸くする 10">
            <a:extLst>
              <a:ext uri="{FF2B5EF4-FFF2-40B4-BE49-F238E27FC236}">
                <a16:creationId xmlns:a16="http://schemas.microsoft.com/office/drawing/2014/main" id="{1985387B-9EF5-3F0A-06A6-CF6DFF965456}"/>
              </a:ext>
            </a:extLst>
          </p:cNvPr>
          <p:cNvSpPr/>
          <p:nvPr/>
        </p:nvSpPr>
        <p:spPr>
          <a:xfrm>
            <a:off x="1113657" y="1758097"/>
            <a:ext cx="2612867" cy="69967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dirty="0"/>
              <a:t>LLM</a:t>
            </a:r>
          </a:p>
          <a:p>
            <a:pPr algn="ctr"/>
            <a:r>
              <a:rPr kumimoji="1" lang="ja-JP" altLang="en-US" dirty="0"/>
              <a:t>意味理解・文書生成</a:t>
            </a:r>
          </a:p>
        </p:txBody>
      </p:sp>
      <p:sp>
        <p:nvSpPr>
          <p:cNvPr id="12" name="四角形: 角を丸くする 11">
            <a:extLst>
              <a:ext uri="{FF2B5EF4-FFF2-40B4-BE49-F238E27FC236}">
                <a16:creationId xmlns:a16="http://schemas.microsoft.com/office/drawing/2014/main" id="{35CD173E-BC3F-1C08-D169-273CBAAD2C99}"/>
              </a:ext>
            </a:extLst>
          </p:cNvPr>
          <p:cNvSpPr/>
          <p:nvPr/>
        </p:nvSpPr>
        <p:spPr>
          <a:xfrm>
            <a:off x="1945118" y="12083265"/>
            <a:ext cx="1943842" cy="5898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相関している</a:t>
            </a:r>
          </a:p>
        </p:txBody>
      </p:sp>
      <p:sp>
        <p:nvSpPr>
          <p:cNvPr id="13" name="四角形: 角を丸くする 12">
            <a:extLst>
              <a:ext uri="{FF2B5EF4-FFF2-40B4-BE49-F238E27FC236}">
                <a16:creationId xmlns:a16="http://schemas.microsoft.com/office/drawing/2014/main" id="{6E9D38BE-B92B-12DE-ABA0-EAADF87934B3}"/>
              </a:ext>
            </a:extLst>
          </p:cNvPr>
          <p:cNvSpPr/>
          <p:nvPr/>
        </p:nvSpPr>
        <p:spPr>
          <a:xfrm>
            <a:off x="7407336" y="4470320"/>
            <a:ext cx="1943842" cy="5898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距離が近い</a:t>
            </a:r>
          </a:p>
        </p:txBody>
      </p:sp>
      <p:sp>
        <p:nvSpPr>
          <p:cNvPr id="19" name="四角形: 角を丸くする 18">
            <a:extLst>
              <a:ext uri="{FF2B5EF4-FFF2-40B4-BE49-F238E27FC236}">
                <a16:creationId xmlns:a16="http://schemas.microsoft.com/office/drawing/2014/main" id="{BCADD3B6-32CC-F7AE-21C3-56239C8FB80A}"/>
              </a:ext>
            </a:extLst>
          </p:cNvPr>
          <p:cNvSpPr/>
          <p:nvPr/>
        </p:nvSpPr>
        <p:spPr>
          <a:xfrm>
            <a:off x="1448457" y="4708445"/>
            <a:ext cx="1943842" cy="5898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似た使われ方</a:t>
            </a:r>
            <a:br>
              <a:rPr kumimoji="1" lang="en-US" altLang="ja-JP" dirty="0"/>
            </a:br>
            <a:r>
              <a:rPr kumimoji="1" lang="ja-JP" altLang="en-US" dirty="0"/>
              <a:t>をしている</a:t>
            </a:r>
          </a:p>
        </p:txBody>
      </p:sp>
      <p:sp>
        <p:nvSpPr>
          <p:cNvPr id="22" name="四角形: 角を丸くする 21">
            <a:extLst>
              <a:ext uri="{FF2B5EF4-FFF2-40B4-BE49-F238E27FC236}">
                <a16:creationId xmlns:a16="http://schemas.microsoft.com/office/drawing/2014/main" id="{36E3BA24-EF44-A5E9-4DA7-3933B3668184}"/>
              </a:ext>
            </a:extLst>
          </p:cNvPr>
          <p:cNvSpPr/>
          <p:nvPr/>
        </p:nvSpPr>
        <p:spPr>
          <a:xfrm>
            <a:off x="7407336" y="2430660"/>
            <a:ext cx="1943842" cy="5898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次元削減</a:t>
            </a:r>
            <a:endParaRPr kumimoji="1" lang="en-US" altLang="ja-JP" dirty="0"/>
          </a:p>
          <a:p>
            <a:pPr algn="ctr"/>
            <a:r>
              <a:rPr kumimoji="1" lang="en-US" altLang="ja-JP" dirty="0"/>
              <a:t>UMAP</a:t>
            </a:r>
            <a:endParaRPr kumimoji="1" lang="ja-JP" altLang="en-US" dirty="0"/>
          </a:p>
        </p:txBody>
      </p:sp>
      <p:sp>
        <p:nvSpPr>
          <p:cNvPr id="23" name="四角形: 角を丸くする 22">
            <a:extLst>
              <a:ext uri="{FF2B5EF4-FFF2-40B4-BE49-F238E27FC236}">
                <a16:creationId xmlns:a16="http://schemas.microsoft.com/office/drawing/2014/main" id="{BBC7B8C8-1B88-1964-5FA5-CA24089ED5F1}"/>
              </a:ext>
            </a:extLst>
          </p:cNvPr>
          <p:cNvSpPr/>
          <p:nvPr/>
        </p:nvSpPr>
        <p:spPr>
          <a:xfrm>
            <a:off x="3844627" y="3700082"/>
            <a:ext cx="1943271" cy="42625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単語ベクトル</a:t>
            </a:r>
            <a:endParaRPr kumimoji="1" lang="en-US" altLang="ja-JP" dirty="0"/>
          </a:p>
        </p:txBody>
      </p:sp>
      <p:sp>
        <p:nvSpPr>
          <p:cNvPr id="24" name="四角形: 角を丸くする 23">
            <a:extLst>
              <a:ext uri="{FF2B5EF4-FFF2-40B4-BE49-F238E27FC236}">
                <a16:creationId xmlns:a16="http://schemas.microsoft.com/office/drawing/2014/main" id="{AC909646-07A4-6C55-DE55-6B06A35132E7}"/>
              </a:ext>
            </a:extLst>
          </p:cNvPr>
          <p:cNvSpPr/>
          <p:nvPr/>
        </p:nvSpPr>
        <p:spPr>
          <a:xfrm>
            <a:off x="3844628" y="2879792"/>
            <a:ext cx="1943271" cy="426252"/>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文脈ベクトル</a:t>
            </a:r>
            <a:endParaRPr kumimoji="1" lang="en-US" altLang="ja-JP" dirty="0"/>
          </a:p>
        </p:txBody>
      </p:sp>
      <p:grpSp>
        <p:nvGrpSpPr>
          <p:cNvPr id="34" name="グループ化 33">
            <a:extLst>
              <a:ext uri="{FF2B5EF4-FFF2-40B4-BE49-F238E27FC236}">
                <a16:creationId xmlns:a16="http://schemas.microsoft.com/office/drawing/2014/main" id="{FC69C662-0E1E-D32E-5BE3-876D5A61D656}"/>
              </a:ext>
            </a:extLst>
          </p:cNvPr>
          <p:cNvGrpSpPr/>
          <p:nvPr/>
        </p:nvGrpSpPr>
        <p:grpSpPr>
          <a:xfrm>
            <a:off x="9685403" y="1649992"/>
            <a:ext cx="2413190" cy="1828800"/>
            <a:chOff x="9613805" y="3065417"/>
            <a:chExt cx="2413190" cy="1828800"/>
          </a:xfrm>
        </p:grpSpPr>
        <p:sp>
          <p:nvSpPr>
            <p:cNvPr id="16" name="四角形: 角を丸くする 15">
              <a:extLst>
                <a:ext uri="{FF2B5EF4-FFF2-40B4-BE49-F238E27FC236}">
                  <a16:creationId xmlns:a16="http://schemas.microsoft.com/office/drawing/2014/main" id="{8CC536EE-806C-D561-C8C3-48160988568B}"/>
                </a:ext>
              </a:extLst>
            </p:cNvPr>
            <p:cNvSpPr/>
            <p:nvPr/>
          </p:nvSpPr>
          <p:spPr>
            <a:xfrm>
              <a:off x="9613805" y="3065417"/>
              <a:ext cx="2413190" cy="1828800"/>
            </a:xfrm>
            <a:prstGeom prst="roundRect">
              <a:avLst/>
            </a:prstGeom>
          </p:spPr>
          <p:style>
            <a:lnRef idx="2">
              <a:schemeClr val="dk1"/>
            </a:lnRef>
            <a:fillRef idx="1">
              <a:schemeClr val="lt1"/>
            </a:fillRef>
            <a:effectRef idx="0">
              <a:schemeClr val="dk1"/>
            </a:effectRef>
            <a:fontRef idx="minor">
              <a:schemeClr val="dk1"/>
            </a:fontRef>
          </p:style>
          <p:txBody>
            <a:bodyPr rtlCol="0" anchor="t"/>
            <a:lstStyle/>
            <a:p>
              <a:pPr algn="ctr"/>
              <a:r>
                <a:rPr kumimoji="1" lang="ja-JP" altLang="en-US" dirty="0"/>
                <a:t>クラスタリング</a:t>
              </a:r>
            </a:p>
          </p:txBody>
        </p:sp>
        <p:sp>
          <p:nvSpPr>
            <p:cNvPr id="32" name="四角形: 角を丸くする 31">
              <a:extLst>
                <a:ext uri="{FF2B5EF4-FFF2-40B4-BE49-F238E27FC236}">
                  <a16:creationId xmlns:a16="http://schemas.microsoft.com/office/drawing/2014/main" id="{00C4D4C1-EBCC-614F-BF8B-066B6F8C696C}"/>
                </a:ext>
              </a:extLst>
            </p:cNvPr>
            <p:cNvSpPr/>
            <p:nvPr/>
          </p:nvSpPr>
          <p:spPr>
            <a:xfrm>
              <a:off x="10005233" y="4276200"/>
              <a:ext cx="1629418" cy="4134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dirty="0"/>
                <a:t>k-means</a:t>
              </a:r>
              <a:endParaRPr kumimoji="1" lang="ja-JP" altLang="en-US" dirty="0"/>
            </a:p>
          </p:txBody>
        </p:sp>
        <p:sp>
          <p:nvSpPr>
            <p:cNvPr id="33" name="四角形: 角を丸くする 32">
              <a:extLst>
                <a:ext uri="{FF2B5EF4-FFF2-40B4-BE49-F238E27FC236}">
                  <a16:creationId xmlns:a16="http://schemas.microsoft.com/office/drawing/2014/main" id="{532EB773-B0CF-B4B1-D483-A9647FAA418A}"/>
                </a:ext>
              </a:extLst>
            </p:cNvPr>
            <p:cNvSpPr/>
            <p:nvPr/>
          </p:nvSpPr>
          <p:spPr>
            <a:xfrm>
              <a:off x="10005233" y="3573696"/>
              <a:ext cx="1629418" cy="41348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dirty="0"/>
                <a:t>Ward</a:t>
              </a:r>
              <a:r>
                <a:rPr kumimoji="1" lang="ja-JP" altLang="en-US" dirty="0"/>
                <a:t>法</a:t>
              </a:r>
            </a:p>
          </p:txBody>
        </p:sp>
      </p:grpSp>
      <p:sp>
        <p:nvSpPr>
          <p:cNvPr id="37" name="四角形: 角を丸くする 36">
            <a:extLst>
              <a:ext uri="{FF2B5EF4-FFF2-40B4-BE49-F238E27FC236}">
                <a16:creationId xmlns:a16="http://schemas.microsoft.com/office/drawing/2014/main" id="{91E73DAD-26F5-EE98-2BE7-6799EADA5D40}"/>
              </a:ext>
            </a:extLst>
          </p:cNvPr>
          <p:cNvSpPr/>
          <p:nvPr/>
        </p:nvSpPr>
        <p:spPr>
          <a:xfrm>
            <a:off x="9324689" y="6159014"/>
            <a:ext cx="1943842" cy="5898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相関している</a:t>
            </a:r>
          </a:p>
        </p:txBody>
      </p:sp>
      <p:sp>
        <p:nvSpPr>
          <p:cNvPr id="38" name="四角形: 角を丸くする 37">
            <a:extLst>
              <a:ext uri="{FF2B5EF4-FFF2-40B4-BE49-F238E27FC236}">
                <a16:creationId xmlns:a16="http://schemas.microsoft.com/office/drawing/2014/main" id="{8BD39F52-A0D5-DB64-839F-FA31C676E4C7}"/>
              </a:ext>
            </a:extLst>
          </p:cNvPr>
          <p:cNvSpPr/>
          <p:nvPr/>
        </p:nvSpPr>
        <p:spPr>
          <a:xfrm>
            <a:off x="9239420" y="5278080"/>
            <a:ext cx="2114380" cy="5898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次元削減</a:t>
            </a:r>
            <a:endParaRPr kumimoji="1" lang="en-US" altLang="ja-JP" dirty="0"/>
          </a:p>
          <a:p>
            <a:pPr algn="ctr"/>
            <a:r>
              <a:rPr lang="en-US" altLang="ja-JP" dirty="0"/>
              <a:t>PCA</a:t>
            </a:r>
            <a:r>
              <a:rPr lang="ja-JP" altLang="en-US" dirty="0"/>
              <a:t>、主成分分析</a:t>
            </a:r>
            <a:endParaRPr kumimoji="1" lang="ja-JP" altLang="en-US" dirty="0"/>
          </a:p>
        </p:txBody>
      </p:sp>
      <p:cxnSp>
        <p:nvCxnSpPr>
          <p:cNvPr id="42" name="コネクタ: カギ線 41">
            <a:extLst>
              <a:ext uri="{FF2B5EF4-FFF2-40B4-BE49-F238E27FC236}">
                <a16:creationId xmlns:a16="http://schemas.microsoft.com/office/drawing/2014/main" id="{6D89370D-B62F-B01E-DD05-47A85DCC7149}"/>
              </a:ext>
            </a:extLst>
          </p:cNvPr>
          <p:cNvCxnSpPr>
            <a:cxnSpLocks/>
            <a:stCxn id="11" idx="3"/>
            <a:endCxn id="5" idx="2"/>
          </p:cNvCxnSpPr>
          <p:nvPr/>
        </p:nvCxnSpPr>
        <p:spPr>
          <a:xfrm flipV="1">
            <a:off x="3726524" y="1654629"/>
            <a:ext cx="2555048" cy="453303"/>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46" name="直線矢印コネクタ 45">
            <a:extLst>
              <a:ext uri="{FF2B5EF4-FFF2-40B4-BE49-F238E27FC236}">
                <a16:creationId xmlns:a16="http://schemas.microsoft.com/office/drawing/2014/main" id="{14B83315-3F97-48A3-C0C0-38F6DD6F12FC}"/>
              </a:ext>
            </a:extLst>
          </p:cNvPr>
          <p:cNvCxnSpPr>
            <a:cxnSpLocks/>
            <a:stCxn id="7" idx="3"/>
            <a:endCxn id="37" idx="1"/>
          </p:cNvCxnSpPr>
          <p:nvPr/>
        </p:nvCxnSpPr>
        <p:spPr>
          <a:xfrm>
            <a:off x="7719029" y="6453931"/>
            <a:ext cx="1605660"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48" name="直線矢印コネクタ 47">
            <a:extLst>
              <a:ext uri="{FF2B5EF4-FFF2-40B4-BE49-F238E27FC236}">
                <a16:creationId xmlns:a16="http://schemas.microsoft.com/office/drawing/2014/main" id="{8E9C50AC-25C7-11B1-826A-81BBDE035F39}"/>
              </a:ext>
            </a:extLst>
          </p:cNvPr>
          <p:cNvCxnSpPr>
            <a:cxnSpLocks/>
            <a:stCxn id="13" idx="0"/>
            <a:endCxn id="22" idx="2"/>
          </p:cNvCxnSpPr>
          <p:nvPr/>
        </p:nvCxnSpPr>
        <p:spPr>
          <a:xfrm flipV="1">
            <a:off x="8379257" y="3020493"/>
            <a:ext cx="0" cy="144982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53" name="直線矢印コネクタ 52">
            <a:extLst>
              <a:ext uri="{FF2B5EF4-FFF2-40B4-BE49-F238E27FC236}">
                <a16:creationId xmlns:a16="http://schemas.microsoft.com/office/drawing/2014/main" id="{18E22C03-F1C9-0D69-DCAB-FF1961BF16B5}"/>
              </a:ext>
            </a:extLst>
          </p:cNvPr>
          <p:cNvCxnSpPr>
            <a:cxnSpLocks/>
            <a:stCxn id="37" idx="0"/>
            <a:endCxn id="38" idx="2"/>
          </p:cNvCxnSpPr>
          <p:nvPr/>
        </p:nvCxnSpPr>
        <p:spPr>
          <a:xfrm flipV="1">
            <a:off x="10296610" y="5867913"/>
            <a:ext cx="0" cy="29110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58" name="コネクタ: カギ線 57">
            <a:extLst>
              <a:ext uri="{FF2B5EF4-FFF2-40B4-BE49-F238E27FC236}">
                <a16:creationId xmlns:a16="http://schemas.microsoft.com/office/drawing/2014/main" id="{44A80AE2-4635-1DE5-C54E-A22A77DF05E4}"/>
              </a:ext>
            </a:extLst>
          </p:cNvPr>
          <p:cNvCxnSpPr>
            <a:cxnSpLocks/>
            <a:stCxn id="22" idx="0"/>
            <a:endCxn id="5" idx="2"/>
          </p:cNvCxnSpPr>
          <p:nvPr/>
        </p:nvCxnSpPr>
        <p:spPr>
          <a:xfrm rot="16200000" flipV="1">
            <a:off x="6942400" y="993802"/>
            <a:ext cx="776031" cy="2097685"/>
          </a:xfrm>
          <a:prstGeom prst="bentConnector3">
            <a:avLst>
              <a:gd name="adj1" fmla="val 40181"/>
            </a:avLst>
          </a:prstGeom>
          <a:ln w="38100">
            <a:tailEnd type="triangle"/>
          </a:ln>
        </p:spPr>
        <p:style>
          <a:lnRef idx="1">
            <a:schemeClr val="dk1"/>
          </a:lnRef>
          <a:fillRef idx="0">
            <a:schemeClr val="dk1"/>
          </a:fillRef>
          <a:effectRef idx="0">
            <a:schemeClr val="dk1"/>
          </a:effectRef>
          <a:fontRef idx="minor">
            <a:schemeClr val="tx1"/>
          </a:fontRef>
        </p:style>
      </p:cxnSp>
      <p:cxnSp>
        <p:nvCxnSpPr>
          <p:cNvPr id="59" name="コネクタ: カギ線 58">
            <a:extLst>
              <a:ext uri="{FF2B5EF4-FFF2-40B4-BE49-F238E27FC236}">
                <a16:creationId xmlns:a16="http://schemas.microsoft.com/office/drawing/2014/main" id="{B8F73391-CB2C-5B67-05C2-CA67380F19CA}"/>
              </a:ext>
            </a:extLst>
          </p:cNvPr>
          <p:cNvCxnSpPr>
            <a:cxnSpLocks/>
            <a:stCxn id="13" idx="0"/>
            <a:endCxn id="16" idx="2"/>
          </p:cNvCxnSpPr>
          <p:nvPr/>
        </p:nvCxnSpPr>
        <p:spPr>
          <a:xfrm rot="5400000" flipH="1" flipV="1">
            <a:off x="9139863" y="2718186"/>
            <a:ext cx="991528" cy="2512741"/>
          </a:xfrm>
          <a:prstGeom prst="bentConnector3">
            <a:avLst>
              <a:gd name="adj1" fmla="val 21455"/>
            </a:avLst>
          </a:prstGeom>
          <a:ln w="38100">
            <a:tailEnd type="triangle"/>
          </a:ln>
        </p:spPr>
        <p:style>
          <a:lnRef idx="1">
            <a:schemeClr val="dk1"/>
          </a:lnRef>
          <a:fillRef idx="0">
            <a:schemeClr val="dk1"/>
          </a:fillRef>
          <a:effectRef idx="0">
            <a:schemeClr val="dk1"/>
          </a:effectRef>
          <a:fontRef idx="minor">
            <a:schemeClr val="tx1"/>
          </a:fontRef>
        </p:style>
      </p:cxnSp>
      <p:cxnSp>
        <p:nvCxnSpPr>
          <p:cNvPr id="60" name="コネクタ: カギ線 59">
            <a:extLst>
              <a:ext uri="{FF2B5EF4-FFF2-40B4-BE49-F238E27FC236}">
                <a16:creationId xmlns:a16="http://schemas.microsoft.com/office/drawing/2014/main" id="{965D143B-E635-C6BB-AA93-237888F53A32}"/>
              </a:ext>
            </a:extLst>
          </p:cNvPr>
          <p:cNvCxnSpPr>
            <a:cxnSpLocks/>
            <a:stCxn id="7" idx="0"/>
            <a:endCxn id="19" idx="2"/>
          </p:cNvCxnSpPr>
          <p:nvPr/>
        </p:nvCxnSpPr>
        <p:spPr>
          <a:xfrm rot="16200000" flipV="1">
            <a:off x="3920607" y="3798049"/>
            <a:ext cx="860736" cy="3861194"/>
          </a:xfrm>
          <a:prstGeom prst="bentConnector3">
            <a:avLst/>
          </a:prstGeom>
          <a:ln w="38100">
            <a:tailEnd type="triangle"/>
          </a:ln>
        </p:spPr>
        <p:style>
          <a:lnRef idx="1">
            <a:schemeClr val="dk1"/>
          </a:lnRef>
          <a:fillRef idx="0">
            <a:schemeClr val="dk1"/>
          </a:fillRef>
          <a:effectRef idx="0">
            <a:schemeClr val="dk1"/>
          </a:effectRef>
          <a:fontRef idx="minor">
            <a:schemeClr val="tx1"/>
          </a:fontRef>
        </p:style>
      </p:cxnSp>
      <p:cxnSp>
        <p:nvCxnSpPr>
          <p:cNvPr id="63" name="コネクタ: カギ線 62">
            <a:extLst>
              <a:ext uri="{FF2B5EF4-FFF2-40B4-BE49-F238E27FC236}">
                <a16:creationId xmlns:a16="http://schemas.microsoft.com/office/drawing/2014/main" id="{7B7E5C11-AD00-1086-E1C8-5A04EDC72C0E}"/>
              </a:ext>
            </a:extLst>
          </p:cNvPr>
          <p:cNvCxnSpPr>
            <a:cxnSpLocks/>
            <a:stCxn id="7" idx="0"/>
            <a:endCxn id="13" idx="2"/>
          </p:cNvCxnSpPr>
          <p:nvPr/>
        </p:nvCxnSpPr>
        <p:spPr>
          <a:xfrm rot="5400000" flipH="1" flipV="1">
            <a:off x="6780984" y="4560742"/>
            <a:ext cx="1098861" cy="2097685"/>
          </a:xfrm>
          <a:prstGeom prst="bentConnector3">
            <a:avLst>
              <a:gd name="adj1" fmla="val 38732"/>
            </a:avLst>
          </a:prstGeom>
          <a:ln w="38100">
            <a:tailEnd type="triangle"/>
          </a:ln>
        </p:spPr>
        <p:style>
          <a:lnRef idx="1">
            <a:schemeClr val="dk1"/>
          </a:lnRef>
          <a:fillRef idx="0">
            <a:schemeClr val="dk1"/>
          </a:fillRef>
          <a:effectRef idx="0">
            <a:schemeClr val="dk1"/>
          </a:effectRef>
          <a:fontRef idx="minor">
            <a:schemeClr val="tx1"/>
          </a:fontRef>
        </p:style>
      </p:cxnSp>
      <p:cxnSp>
        <p:nvCxnSpPr>
          <p:cNvPr id="67" name="直線矢印コネクタ 66">
            <a:extLst>
              <a:ext uri="{FF2B5EF4-FFF2-40B4-BE49-F238E27FC236}">
                <a16:creationId xmlns:a16="http://schemas.microsoft.com/office/drawing/2014/main" id="{E687A935-B599-43D9-B008-511AA6DEA884}"/>
              </a:ext>
            </a:extLst>
          </p:cNvPr>
          <p:cNvCxnSpPr>
            <a:cxnSpLocks/>
            <a:stCxn id="19" idx="0"/>
            <a:endCxn id="9" idx="2"/>
          </p:cNvCxnSpPr>
          <p:nvPr/>
        </p:nvCxnSpPr>
        <p:spPr>
          <a:xfrm flipH="1" flipV="1">
            <a:off x="2420093" y="4126334"/>
            <a:ext cx="285" cy="58211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72" name="直線矢印コネクタ 71">
            <a:extLst>
              <a:ext uri="{FF2B5EF4-FFF2-40B4-BE49-F238E27FC236}">
                <a16:creationId xmlns:a16="http://schemas.microsoft.com/office/drawing/2014/main" id="{F095A8B0-4C44-723C-51D8-63DB8938A598}"/>
              </a:ext>
            </a:extLst>
          </p:cNvPr>
          <p:cNvCxnSpPr>
            <a:cxnSpLocks/>
            <a:stCxn id="9" idx="0"/>
            <a:endCxn id="10" idx="2"/>
          </p:cNvCxnSpPr>
          <p:nvPr/>
        </p:nvCxnSpPr>
        <p:spPr>
          <a:xfrm flipH="1" flipV="1">
            <a:off x="2420092" y="3309647"/>
            <a:ext cx="1" cy="390435"/>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76" name="直線矢印コネクタ 75">
            <a:extLst>
              <a:ext uri="{FF2B5EF4-FFF2-40B4-BE49-F238E27FC236}">
                <a16:creationId xmlns:a16="http://schemas.microsoft.com/office/drawing/2014/main" id="{26ACCA3F-42AF-2468-3FF5-AD7EF8D5674C}"/>
              </a:ext>
            </a:extLst>
          </p:cNvPr>
          <p:cNvCxnSpPr>
            <a:cxnSpLocks/>
            <a:stCxn id="10" idx="0"/>
            <a:endCxn id="11" idx="2"/>
          </p:cNvCxnSpPr>
          <p:nvPr/>
        </p:nvCxnSpPr>
        <p:spPr>
          <a:xfrm flipH="1" flipV="1">
            <a:off x="2420091" y="2457767"/>
            <a:ext cx="1" cy="42562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94" name="直線矢印コネクタ 93">
            <a:extLst>
              <a:ext uri="{FF2B5EF4-FFF2-40B4-BE49-F238E27FC236}">
                <a16:creationId xmlns:a16="http://schemas.microsoft.com/office/drawing/2014/main" id="{703945F4-3575-4D87-83DF-A3750A4FD4E2}"/>
              </a:ext>
            </a:extLst>
          </p:cNvPr>
          <p:cNvCxnSpPr>
            <a:cxnSpLocks/>
            <a:stCxn id="10" idx="3"/>
            <a:endCxn id="24" idx="1"/>
          </p:cNvCxnSpPr>
          <p:nvPr/>
        </p:nvCxnSpPr>
        <p:spPr>
          <a:xfrm flipV="1">
            <a:off x="3391727" y="3092918"/>
            <a:ext cx="452901" cy="360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97" name="直線矢印コネクタ 96">
            <a:extLst>
              <a:ext uri="{FF2B5EF4-FFF2-40B4-BE49-F238E27FC236}">
                <a16:creationId xmlns:a16="http://schemas.microsoft.com/office/drawing/2014/main" id="{586F56BF-31B0-4C04-1890-9EB41A807852}"/>
              </a:ext>
            </a:extLst>
          </p:cNvPr>
          <p:cNvCxnSpPr>
            <a:cxnSpLocks/>
            <a:stCxn id="9" idx="3"/>
            <a:endCxn id="23" idx="1"/>
          </p:cNvCxnSpPr>
          <p:nvPr/>
        </p:nvCxnSpPr>
        <p:spPr>
          <a:xfrm>
            <a:off x="3391728" y="3913208"/>
            <a:ext cx="452899"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02" name="直線矢印コネクタ 101">
            <a:extLst>
              <a:ext uri="{FF2B5EF4-FFF2-40B4-BE49-F238E27FC236}">
                <a16:creationId xmlns:a16="http://schemas.microsoft.com/office/drawing/2014/main" id="{60BDBDEF-B8C1-BBAE-81AF-D27D909C4328}"/>
              </a:ext>
            </a:extLst>
          </p:cNvPr>
          <p:cNvCxnSpPr>
            <a:cxnSpLocks/>
            <a:stCxn id="23" idx="0"/>
            <a:endCxn id="24" idx="2"/>
          </p:cNvCxnSpPr>
          <p:nvPr/>
        </p:nvCxnSpPr>
        <p:spPr>
          <a:xfrm flipV="1">
            <a:off x="4816263" y="3306044"/>
            <a:ext cx="1" cy="39403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23" name="コネクタ: カギ線 122">
            <a:extLst>
              <a:ext uri="{FF2B5EF4-FFF2-40B4-BE49-F238E27FC236}">
                <a16:creationId xmlns:a16="http://schemas.microsoft.com/office/drawing/2014/main" id="{F216D23D-233F-E2C1-A5B9-42AD7126DB7C}"/>
              </a:ext>
            </a:extLst>
          </p:cNvPr>
          <p:cNvCxnSpPr>
            <a:cxnSpLocks/>
            <a:endCxn id="5" idx="2"/>
          </p:cNvCxnSpPr>
          <p:nvPr/>
        </p:nvCxnSpPr>
        <p:spPr>
          <a:xfrm rot="10800000">
            <a:off x="6281573" y="1654630"/>
            <a:ext cx="3402915" cy="453303"/>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sp>
        <p:nvSpPr>
          <p:cNvPr id="3" name="四角形: 角を丸くする 2">
            <a:extLst>
              <a:ext uri="{FF2B5EF4-FFF2-40B4-BE49-F238E27FC236}">
                <a16:creationId xmlns:a16="http://schemas.microsoft.com/office/drawing/2014/main" id="{1D67521B-A179-2C91-693D-1CD4ECA9988C}"/>
              </a:ext>
            </a:extLst>
          </p:cNvPr>
          <p:cNvSpPr/>
          <p:nvPr/>
        </p:nvSpPr>
        <p:spPr>
          <a:xfrm>
            <a:off x="6062475" y="3224494"/>
            <a:ext cx="1943842" cy="5898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コサイン類似度</a:t>
            </a:r>
          </a:p>
        </p:txBody>
      </p:sp>
      <p:cxnSp>
        <p:nvCxnSpPr>
          <p:cNvPr id="21" name="コネクタ: カギ線 20">
            <a:extLst>
              <a:ext uri="{FF2B5EF4-FFF2-40B4-BE49-F238E27FC236}">
                <a16:creationId xmlns:a16="http://schemas.microsoft.com/office/drawing/2014/main" id="{AD850F2D-F853-8A2C-8F74-CC0237BA572D}"/>
              </a:ext>
            </a:extLst>
          </p:cNvPr>
          <p:cNvCxnSpPr>
            <a:cxnSpLocks/>
            <a:stCxn id="13" idx="0"/>
            <a:endCxn id="3" idx="2"/>
          </p:cNvCxnSpPr>
          <p:nvPr/>
        </p:nvCxnSpPr>
        <p:spPr>
          <a:xfrm rot="16200000" flipV="1">
            <a:off x="7378831" y="3469893"/>
            <a:ext cx="655993" cy="1344861"/>
          </a:xfrm>
          <a:prstGeom prst="bentConnector3">
            <a:avLst>
              <a:gd name="adj1" fmla="val 30087"/>
            </a:avLst>
          </a:prstGeom>
          <a:ln w="38100">
            <a:tailEnd type="triangle"/>
          </a:ln>
        </p:spPr>
        <p:style>
          <a:lnRef idx="1">
            <a:schemeClr val="dk1"/>
          </a:lnRef>
          <a:fillRef idx="0">
            <a:schemeClr val="dk1"/>
          </a:fillRef>
          <a:effectRef idx="0">
            <a:schemeClr val="dk1"/>
          </a:effectRef>
          <a:fontRef idx="minor">
            <a:schemeClr val="tx1"/>
          </a:fontRef>
        </p:style>
      </p:cxnSp>
      <p:cxnSp>
        <p:nvCxnSpPr>
          <p:cNvPr id="51" name="コネクタ: カギ線 50">
            <a:extLst>
              <a:ext uri="{FF2B5EF4-FFF2-40B4-BE49-F238E27FC236}">
                <a16:creationId xmlns:a16="http://schemas.microsoft.com/office/drawing/2014/main" id="{C23053F3-DBBB-5E5F-159C-8E3606B1A422}"/>
              </a:ext>
            </a:extLst>
          </p:cNvPr>
          <p:cNvCxnSpPr>
            <a:cxnSpLocks/>
            <a:stCxn id="3" idx="0"/>
            <a:endCxn id="22" idx="1"/>
          </p:cNvCxnSpPr>
          <p:nvPr/>
        </p:nvCxnSpPr>
        <p:spPr>
          <a:xfrm rot="5400000" flipH="1" flipV="1">
            <a:off x="6971408" y="2788566"/>
            <a:ext cx="498917" cy="372940"/>
          </a:xfrm>
          <a:prstGeom prst="bentConnector2">
            <a:avLst/>
          </a:prstGeom>
          <a:ln w="38100">
            <a:tailEnd type="triangle"/>
          </a:ln>
        </p:spPr>
        <p:style>
          <a:lnRef idx="1">
            <a:schemeClr val="dk1"/>
          </a:lnRef>
          <a:fillRef idx="0">
            <a:schemeClr val="dk1"/>
          </a:fillRef>
          <a:effectRef idx="0">
            <a:schemeClr val="dk1"/>
          </a:effectRef>
          <a:fontRef idx="minor">
            <a:schemeClr val="tx1"/>
          </a:fontRef>
        </p:style>
      </p:cxnSp>
      <p:cxnSp>
        <p:nvCxnSpPr>
          <p:cNvPr id="70" name="直線矢印コネクタ 69">
            <a:extLst>
              <a:ext uri="{FF2B5EF4-FFF2-40B4-BE49-F238E27FC236}">
                <a16:creationId xmlns:a16="http://schemas.microsoft.com/office/drawing/2014/main" id="{1A2442B9-FBB3-61A7-79D2-633E80CC3A1C}"/>
              </a:ext>
            </a:extLst>
          </p:cNvPr>
          <p:cNvCxnSpPr>
            <a:cxnSpLocks/>
            <a:stCxn id="19" idx="3"/>
            <a:endCxn id="8" idx="1"/>
          </p:cNvCxnSpPr>
          <p:nvPr/>
        </p:nvCxnSpPr>
        <p:spPr>
          <a:xfrm flipV="1">
            <a:off x="3392299" y="5001322"/>
            <a:ext cx="451758" cy="204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937355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04544E-0C5F-4E30-4449-7D290B991EA0}"/>
              </a:ext>
            </a:extLst>
          </p:cNvPr>
          <p:cNvSpPr>
            <a:spLocks noGrp="1"/>
          </p:cNvSpPr>
          <p:nvPr>
            <p:ph type="title"/>
          </p:nvPr>
        </p:nvSpPr>
        <p:spPr/>
        <p:txBody>
          <a:bodyPr>
            <a:normAutofit fontScale="90000"/>
          </a:bodyPr>
          <a:lstStyle/>
          <a:p>
            <a:r>
              <a:rPr kumimoji="1" lang="en-US" altLang="ja-JP" dirty="0"/>
              <a:t>GPT</a:t>
            </a:r>
            <a:r>
              <a:rPr lang="ja-JP" altLang="en-US" dirty="0"/>
              <a:t>による課題解決</a:t>
            </a:r>
            <a:endParaRPr kumimoji="1" lang="ja-JP" altLang="en-US" dirty="0"/>
          </a:p>
        </p:txBody>
      </p:sp>
      <p:sp>
        <p:nvSpPr>
          <p:cNvPr id="3" name="コンテンツ プレースホルダー 2">
            <a:extLst>
              <a:ext uri="{FF2B5EF4-FFF2-40B4-BE49-F238E27FC236}">
                <a16:creationId xmlns:a16="http://schemas.microsoft.com/office/drawing/2014/main" id="{DC69893C-2238-3428-2BBB-3434B2DB99AD}"/>
              </a:ext>
            </a:extLst>
          </p:cNvPr>
          <p:cNvSpPr>
            <a:spLocks noGrp="1"/>
          </p:cNvSpPr>
          <p:nvPr>
            <p:ph idx="1"/>
          </p:nvPr>
        </p:nvSpPr>
        <p:spPr>
          <a:xfrm>
            <a:off x="838200" y="1173079"/>
            <a:ext cx="10515600" cy="1316121"/>
          </a:xfrm>
        </p:spPr>
        <p:txBody>
          <a:bodyPr/>
          <a:lstStyle/>
          <a:p>
            <a:r>
              <a:rPr kumimoji="1" lang="en-US" altLang="ja-JP" dirty="0"/>
              <a:t>GPT3</a:t>
            </a:r>
            <a:r>
              <a:rPr kumimoji="1" lang="ja-JP" altLang="en-US" dirty="0"/>
              <a:t>の頃は、次のような文章で課題解決をしていた</a:t>
            </a:r>
          </a:p>
        </p:txBody>
      </p:sp>
      <p:pic>
        <p:nvPicPr>
          <p:cNvPr id="2050" name="Picture 2">
            <a:extLst>
              <a:ext uri="{FF2B5EF4-FFF2-40B4-BE49-F238E27FC236}">
                <a16:creationId xmlns:a16="http://schemas.microsoft.com/office/drawing/2014/main" id="{AF74CB63-DCB6-CD77-4F9D-2C154D67E4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3907" y="1912741"/>
            <a:ext cx="8884186" cy="4132180"/>
          </a:xfrm>
          <a:prstGeom prst="rect">
            <a:avLst/>
          </a:prstGeom>
        </p:spPr>
        <p:style>
          <a:lnRef idx="2">
            <a:schemeClr val="dk1"/>
          </a:lnRef>
          <a:fillRef idx="1">
            <a:schemeClr val="lt1"/>
          </a:fillRef>
          <a:effectRef idx="0">
            <a:schemeClr val="dk1"/>
          </a:effectRef>
          <a:fontRef idx="minor">
            <a:schemeClr val="dk1"/>
          </a:fontRef>
        </p:style>
      </p:pic>
      <p:sp>
        <p:nvSpPr>
          <p:cNvPr id="5" name="テキスト ボックス 4">
            <a:extLst>
              <a:ext uri="{FF2B5EF4-FFF2-40B4-BE49-F238E27FC236}">
                <a16:creationId xmlns:a16="http://schemas.microsoft.com/office/drawing/2014/main" id="{CFE8EDF3-67C8-FAC4-1EB5-97B5109A45A5}"/>
              </a:ext>
            </a:extLst>
          </p:cNvPr>
          <p:cNvSpPr txBox="1"/>
          <p:nvPr/>
        </p:nvSpPr>
        <p:spPr>
          <a:xfrm>
            <a:off x="3048000" y="6031468"/>
            <a:ext cx="609600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en-US" altLang="ja-JP" sz="1800" b="0" i="0" u="sng" strike="noStrike" dirty="0">
                <a:solidFill>
                  <a:srgbClr val="1155CC"/>
                </a:solidFill>
                <a:effectLst/>
                <a:latin typeface="Arial" panose="020B0604020202020204" pitchFamily="34" charset="0"/>
                <a:hlinkClick r:id="rId3"/>
              </a:rPr>
              <a:t>https://arxiv.org/abs/2005.14165</a:t>
            </a:r>
            <a:endParaRPr lang="ja-JP" altLang="en-US" dirty="0"/>
          </a:p>
        </p:txBody>
      </p:sp>
      <p:sp>
        <p:nvSpPr>
          <p:cNvPr id="4" name="スライド番号プレースホルダー 3">
            <a:extLst>
              <a:ext uri="{FF2B5EF4-FFF2-40B4-BE49-F238E27FC236}">
                <a16:creationId xmlns:a16="http://schemas.microsoft.com/office/drawing/2014/main" id="{65939068-1EA9-C8A5-0A33-BD7C8A1F6989}"/>
              </a:ext>
            </a:extLst>
          </p:cNvPr>
          <p:cNvSpPr>
            <a:spLocks noGrp="1"/>
          </p:cNvSpPr>
          <p:nvPr>
            <p:ph type="sldNum" sz="quarter" idx="12"/>
          </p:nvPr>
        </p:nvSpPr>
        <p:spPr/>
        <p:txBody>
          <a:bodyPr/>
          <a:lstStyle/>
          <a:p>
            <a:fld id="{526D194B-10F9-4FCA-AF1C-FCDE4E8CBF0A}" type="slidenum">
              <a:rPr kumimoji="1" lang="ja-JP" altLang="en-US" smtClean="0"/>
              <a:t>10</a:t>
            </a:fld>
            <a:endParaRPr kumimoji="1" lang="ja-JP" altLang="en-US"/>
          </a:p>
        </p:txBody>
      </p:sp>
    </p:spTree>
    <p:extLst>
      <p:ext uri="{BB962C8B-B14F-4D97-AF65-F5344CB8AC3E}">
        <p14:creationId xmlns:p14="http://schemas.microsoft.com/office/powerpoint/2010/main" val="2699739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CA4972-5037-3FEC-4C88-FACF95302F74}"/>
              </a:ext>
            </a:extLst>
          </p:cNvPr>
          <p:cNvSpPr>
            <a:spLocks noGrp="1"/>
          </p:cNvSpPr>
          <p:nvPr>
            <p:ph type="title"/>
          </p:nvPr>
        </p:nvSpPr>
        <p:spPr/>
        <p:txBody>
          <a:bodyPr>
            <a:normAutofit fontScale="90000"/>
          </a:bodyPr>
          <a:lstStyle/>
          <a:p>
            <a:r>
              <a:rPr kumimoji="1" lang="en-US" altLang="ja-JP" dirty="0"/>
              <a:t>ChatGPT</a:t>
            </a:r>
            <a:r>
              <a:rPr kumimoji="1" lang="ja-JP" altLang="en-US" dirty="0"/>
              <a:t>は何ができそうか？</a:t>
            </a:r>
          </a:p>
        </p:txBody>
      </p:sp>
      <p:sp>
        <p:nvSpPr>
          <p:cNvPr id="9" name="コンテンツ プレースホルダー 8">
            <a:extLst>
              <a:ext uri="{FF2B5EF4-FFF2-40B4-BE49-F238E27FC236}">
                <a16:creationId xmlns:a16="http://schemas.microsoft.com/office/drawing/2014/main" id="{1D67E53B-B90B-7D7C-795A-2C9A350BF229}"/>
              </a:ext>
            </a:extLst>
          </p:cNvPr>
          <p:cNvSpPr>
            <a:spLocks noGrp="1"/>
          </p:cNvSpPr>
          <p:nvPr>
            <p:ph idx="1"/>
          </p:nvPr>
        </p:nvSpPr>
        <p:spPr/>
        <p:txBody>
          <a:bodyPr/>
          <a:lstStyle/>
          <a:p>
            <a:r>
              <a:rPr lang="ja-JP" altLang="en-US" dirty="0"/>
              <a:t>前ページのものは、実は</a:t>
            </a:r>
            <a:r>
              <a:rPr lang="en-US" altLang="ja-JP" dirty="0"/>
              <a:t>ChatGPT</a:t>
            </a:r>
            <a:r>
              <a:rPr lang="ja-JP" altLang="en-US" dirty="0"/>
              <a:t>の出力結果</a:t>
            </a:r>
          </a:p>
        </p:txBody>
      </p:sp>
      <p:sp>
        <p:nvSpPr>
          <p:cNvPr id="6" name="スライド番号プレースホルダー 5">
            <a:extLst>
              <a:ext uri="{FF2B5EF4-FFF2-40B4-BE49-F238E27FC236}">
                <a16:creationId xmlns:a16="http://schemas.microsoft.com/office/drawing/2014/main" id="{118118BE-90E1-6D6E-9397-9BE6986944DA}"/>
              </a:ext>
            </a:extLst>
          </p:cNvPr>
          <p:cNvSpPr>
            <a:spLocks noGrp="1"/>
          </p:cNvSpPr>
          <p:nvPr>
            <p:ph type="sldNum" sz="quarter" idx="12"/>
          </p:nvPr>
        </p:nvSpPr>
        <p:spPr/>
        <p:txBody>
          <a:bodyPr/>
          <a:lstStyle/>
          <a:p>
            <a:fld id="{526D194B-10F9-4FCA-AF1C-FCDE4E8CBF0A}" type="slidenum">
              <a:rPr kumimoji="1" lang="ja-JP" altLang="en-US" smtClean="0"/>
              <a:t>11</a:t>
            </a:fld>
            <a:endParaRPr kumimoji="1" lang="ja-JP" altLang="en-US"/>
          </a:p>
        </p:txBody>
      </p:sp>
      <p:grpSp>
        <p:nvGrpSpPr>
          <p:cNvPr id="8" name="グループ化 7">
            <a:extLst>
              <a:ext uri="{FF2B5EF4-FFF2-40B4-BE49-F238E27FC236}">
                <a16:creationId xmlns:a16="http://schemas.microsoft.com/office/drawing/2014/main" id="{F198FA49-5CEF-5948-EFA7-6731A921AD18}"/>
              </a:ext>
            </a:extLst>
          </p:cNvPr>
          <p:cNvGrpSpPr/>
          <p:nvPr/>
        </p:nvGrpSpPr>
        <p:grpSpPr>
          <a:xfrm>
            <a:off x="838200" y="2020092"/>
            <a:ext cx="10731815" cy="4328456"/>
            <a:chOff x="1635660" y="3241965"/>
            <a:chExt cx="8368476" cy="3375252"/>
          </a:xfrm>
        </p:grpSpPr>
        <p:pic>
          <p:nvPicPr>
            <p:cNvPr id="5" name="図 4">
              <a:extLst>
                <a:ext uri="{FF2B5EF4-FFF2-40B4-BE49-F238E27FC236}">
                  <a16:creationId xmlns:a16="http://schemas.microsoft.com/office/drawing/2014/main" id="{00683DEA-F293-888A-DCE6-C4540FA1EC73}"/>
                </a:ext>
              </a:extLst>
            </p:cNvPr>
            <p:cNvPicPr>
              <a:picLocks noChangeAspect="1"/>
            </p:cNvPicPr>
            <p:nvPr/>
          </p:nvPicPr>
          <p:blipFill rotWithShape="1">
            <a:blip r:embed="rId2"/>
            <a:srcRect t="-707" b="56514"/>
            <a:stretch/>
          </p:blipFill>
          <p:spPr>
            <a:xfrm>
              <a:off x="1635660" y="3241965"/>
              <a:ext cx="4090885" cy="2639292"/>
            </a:xfrm>
            <a:prstGeom prst="rect">
              <a:avLst/>
            </a:prstGeom>
          </p:spPr>
          <p:style>
            <a:lnRef idx="2">
              <a:schemeClr val="dk1"/>
            </a:lnRef>
            <a:fillRef idx="1">
              <a:schemeClr val="lt1"/>
            </a:fillRef>
            <a:effectRef idx="0">
              <a:schemeClr val="dk1"/>
            </a:effectRef>
            <a:fontRef idx="minor">
              <a:schemeClr val="dk1"/>
            </a:fontRef>
          </p:style>
        </p:pic>
        <p:pic>
          <p:nvPicPr>
            <p:cNvPr id="7" name="図 6">
              <a:extLst>
                <a:ext uri="{FF2B5EF4-FFF2-40B4-BE49-F238E27FC236}">
                  <a16:creationId xmlns:a16="http://schemas.microsoft.com/office/drawing/2014/main" id="{A939B8D7-FBF0-8162-9CBB-8B3A82E8BD2B}"/>
                </a:ext>
              </a:extLst>
            </p:cNvPr>
            <p:cNvPicPr>
              <a:picLocks noChangeAspect="1"/>
            </p:cNvPicPr>
            <p:nvPr/>
          </p:nvPicPr>
          <p:blipFill rotWithShape="1">
            <a:blip r:embed="rId2"/>
            <a:srcRect t="43485"/>
            <a:stretch/>
          </p:blipFill>
          <p:spPr>
            <a:xfrm>
              <a:off x="5913251" y="3241965"/>
              <a:ext cx="4090885" cy="3375252"/>
            </a:xfrm>
            <a:prstGeom prst="rect">
              <a:avLst/>
            </a:prstGeom>
          </p:spPr>
          <p:style>
            <a:lnRef idx="2">
              <a:schemeClr val="dk1"/>
            </a:lnRef>
            <a:fillRef idx="1">
              <a:schemeClr val="lt1"/>
            </a:fillRef>
            <a:effectRef idx="0">
              <a:schemeClr val="dk1"/>
            </a:effectRef>
            <a:fontRef idx="minor">
              <a:schemeClr val="dk1"/>
            </a:fontRef>
          </p:style>
        </p:pic>
      </p:grpSp>
    </p:spTree>
    <p:extLst>
      <p:ext uri="{BB962C8B-B14F-4D97-AF65-F5344CB8AC3E}">
        <p14:creationId xmlns:p14="http://schemas.microsoft.com/office/powerpoint/2010/main" val="27979144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2070695-4F43-BA81-EC88-536A9ED1B944}"/>
              </a:ext>
            </a:extLst>
          </p:cNvPr>
          <p:cNvSpPr>
            <a:spLocks noGrp="1"/>
          </p:cNvSpPr>
          <p:nvPr>
            <p:ph type="title"/>
          </p:nvPr>
        </p:nvSpPr>
        <p:spPr/>
        <p:txBody>
          <a:bodyPr>
            <a:normAutofit fontScale="90000"/>
          </a:bodyPr>
          <a:lstStyle/>
          <a:p>
            <a:r>
              <a:rPr kumimoji="1" lang="en-US" altLang="ja-JP" dirty="0"/>
              <a:t>GPT-</a:t>
            </a:r>
            <a:r>
              <a:rPr kumimoji="1" lang="ja-JP" altLang="en-US" dirty="0"/>
              <a:t>４の能力</a:t>
            </a:r>
          </a:p>
        </p:txBody>
      </p:sp>
      <p:sp>
        <p:nvSpPr>
          <p:cNvPr id="3" name="コンテンツ プレースホルダー 2">
            <a:extLst>
              <a:ext uri="{FF2B5EF4-FFF2-40B4-BE49-F238E27FC236}">
                <a16:creationId xmlns:a16="http://schemas.microsoft.com/office/drawing/2014/main" id="{B40A1A4A-C5BF-B8C5-FCE5-BA2A18255B58}"/>
              </a:ext>
            </a:extLst>
          </p:cNvPr>
          <p:cNvSpPr>
            <a:spLocks noGrp="1"/>
          </p:cNvSpPr>
          <p:nvPr>
            <p:ph idx="1"/>
          </p:nvPr>
        </p:nvSpPr>
        <p:spPr>
          <a:xfrm>
            <a:off x="838200" y="1173079"/>
            <a:ext cx="5746898" cy="5548396"/>
          </a:xfrm>
        </p:spPr>
        <p:txBody>
          <a:bodyPr>
            <a:normAutofit fontScale="62500" lnSpcReduction="20000"/>
          </a:bodyPr>
          <a:lstStyle/>
          <a:p>
            <a:r>
              <a:rPr lang="en-US" altLang="ja-JP" dirty="0"/>
              <a:t>2023</a:t>
            </a:r>
            <a:r>
              <a:rPr lang="ja-JP" altLang="en-US" dirty="0"/>
              <a:t>年</a:t>
            </a:r>
            <a:r>
              <a:rPr lang="en-US" altLang="ja-JP" dirty="0"/>
              <a:t>3</a:t>
            </a:r>
            <a:r>
              <a:rPr lang="ja-JP" altLang="en-US" dirty="0"/>
              <a:t>月、</a:t>
            </a:r>
            <a:r>
              <a:rPr lang="en-US" altLang="ja-JP" dirty="0"/>
              <a:t>OpenAI</a:t>
            </a:r>
            <a:r>
              <a:rPr lang="ja-JP" altLang="en-US" dirty="0"/>
              <a:t>は</a:t>
            </a:r>
            <a:r>
              <a:rPr lang="en-US" altLang="ja-JP" dirty="0"/>
              <a:t>ChatGPT</a:t>
            </a:r>
            <a:r>
              <a:rPr lang="ja-JP" altLang="en-US" dirty="0"/>
              <a:t>に</a:t>
            </a:r>
            <a:r>
              <a:rPr lang="en-US" altLang="ja-JP" dirty="0"/>
              <a:t>GPT-4</a:t>
            </a:r>
            <a:r>
              <a:rPr lang="ja-JP" altLang="en-US" dirty="0"/>
              <a:t>を搭載、</a:t>
            </a:r>
            <a:r>
              <a:rPr lang="en-US" altLang="ja-JP" dirty="0"/>
              <a:t>ChatGPT</a:t>
            </a:r>
            <a:r>
              <a:rPr lang="ja-JP" altLang="en-US" dirty="0"/>
              <a:t> </a:t>
            </a:r>
            <a:r>
              <a:rPr lang="en-US" altLang="ja-JP" dirty="0"/>
              <a:t>Plus</a:t>
            </a:r>
            <a:r>
              <a:rPr lang="ja-JP" altLang="en-US" dirty="0"/>
              <a:t>で有料提供</a:t>
            </a:r>
            <a:endParaRPr lang="en-US" altLang="ja-JP" dirty="0"/>
          </a:p>
          <a:p>
            <a:pPr lvl="1"/>
            <a:r>
              <a:rPr lang="ja-JP" altLang="en-US" dirty="0"/>
              <a:t>現在は無償ユーザにも</a:t>
            </a:r>
            <a:r>
              <a:rPr lang="en-US" altLang="ja-JP" dirty="0"/>
              <a:t>GPT-4</a:t>
            </a:r>
            <a:r>
              <a:rPr lang="ja-JP" altLang="en-US" dirty="0"/>
              <a:t>を提供</a:t>
            </a:r>
            <a:endParaRPr lang="en-US" altLang="ja-JP" dirty="0"/>
          </a:p>
          <a:p>
            <a:pPr lvl="1"/>
            <a:r>
              <a:rPr lang="ja-JP" altLang="en-US" dirty="0"/>
              <a:t>現在は</a:t>
            </a:r>
            <a:r>
              <a:rPr lang="en-US" altLang="ja-JP" dirty="0"/>
              <a:t>GPT-4</a:t>
            </a:r>
            <a:r>
              <a:rPr lang="ja-JP" altLang="en-US" dirty="0"/>
              <a:t>の上位版の</a:t>
            </a:r>
            <a:r>
              <a:rPr lang="en-US" altLang="ja-JP" dirty="0"/>
              <a:t>4o</a:t>
            </a:r>
            <a:r>
              <a:rPr lang="ja-JP" altLang="en-US" dirty="0"/>
              <a:t>、</a:t>
            </a:r>
            <a:r>
              <a:rPr lang="en-US" altLang="ja-JP" dirty="0"/>
              <a:t>o1</a:t>
            </a:r>
            <a:r>
              <a:rPr lang="ja-JP" altLang="en-US" dirty="0"/>
              <a:t>、</a:t>
            </a:r>
            <a:r>
              <a:rPr lang="en-US" altLang="ja-JP" dirty="0"/>
              <a:t>o3</a:t>
            </a:r>
            <a:r>
              <a:rPr lang="ja-JP" altLang="en-US" dirty="0"/>
              <a:t>なども提供されている</a:t>
            </a:r>
            <a:endParaRPr lang="en-US" altLang="ja-JP" dirty="0"/>
          </a:p>
          <a:p>
            <a:endParaRPr lang="en-US" altLang="ja-JP" dirty="0"/>
          </a:p>
          <a:p>
            <a:r>
              <a:rPr lang="en-US" altLang="ja-JP" dirty="0"/>
              <a:t>GPT-4</a:t>
            </a:r>
            <a:r>
              <a:rPr lang="ja-JP" altLang="en-US" dirty="0"/>
              <a:t>により、性能が飛躍的向上</a:t>
            </a:r>
            <a:endParaRPr lang="en-US" altLang="ja-JP" dirty="0"/>
          </a:p>
          <a:p>
            <a:pPr lvl="1"/>
            <a:r>
              <a:rPr lang="en-US" altLang="ja-JP" dirty="0"/>
              <a:t>GPT4</a:t>
            </a:r>
            <a:r>
              <a:rPr lang="ja-JP" altLang="en-US" dirty="0"/>
              <a:t>は司法試験に合格できるくらいのスコアを叩き出した</a:t>
            </a:r>
            <a:endParaRPr lang="en-US" altLang="ja-JP" dirty="0"/>
          </a:p>
          <a:p>
            <a:pPr lvl="1"/>
            <a:r>
              <a:rPr lang="ja-JP" altLang="en-US" dirty="0"/>
              <a:t>日本の医師国家試験も突破</a:t>
            </a:r>
            <a:endParaRPr lang="en-US" altLang="ja-JP" dirty="0"/>
          </a:p>
          <a:p>
            <a:pPr lvl="2"/>
            <a:r>
              <a:rPr lang="en-US" altLang="ja-JP" dirty="0">
                <a:hlinkClick r:id="rId3"/>
              </a:rPr>
              <a:t>https://www.yomiuri.co.jp/science/20230509-OYT1T50319/</a:t>
            </a:r>
            <a:endParaRPr lang="en-US" altLang="ja-JP" dirty="0"/>
          </a:p>
          <a:p>
            <a:pPr lvl="1"/>
            <a:r>
              <a:rPr lang="ja-JP" altLang="en-US" dirty="0"/>
              <a:t>最近は</a:t>
            </a:r>
            <a:r>
              <a:rPr lang="en-US" altLang="ja-JP" dirty="0"/>
              <a:t>o3</a:t>
            </a:r>
            <a:r>
              <a:rPr lang="ja-JP" altLang="en-US" dirty="0"/>
              <a:t>で東大入試の理３も突破</a:t>
            </a:r>
            <a:endParaRPr lang="en-US" altLang="ja-JP" dirty="0"/>
          </a:p>
          <a:p>
            <a:pPr lvl="2"/>
            <a:r>
              <a:rPr lang="en-US" altLang="ja-JP" dirty="0">
                <a:hlinkClick r:id="rId4"/>
              </a:rPr>
              <a:t>https://toyokeizai.net/articles/-/863722</a:t>
            </a:r>
            <a:endParaRPr lang="en-US" altLang="ja-JP" dirty="0"/>
          </a:p>
          <a:p>
            <a:pPr lvl="1"/>
            <a:endParaRPr lang="en-US" altLang="ja-JP" dirty="0"/>
          </a:p>
          <a:p>
            <a:r>
              <a:rPr lang="ja-JP" altLang="en-US" dirty="0"/>
              <a:t>様々な用途への利用が現実的なラインを超えてきた</a:t>
            </a:r>
            <a:endParaRPr lang="en-US" altLang="ja-JP" dirty="0"/>
          </a:p>
          <a:p>
            <a:pPr lvl="1"/>
            <a:r>
              <a:rPr lang="ja-JP" altLang="en-US" dirty="0"/>
              <a:t>東大に入れる</a:t>
            </a:r>
            <a:r>
              <a:rPr lang="en-US" altLang="ja-JP" dirty="0"/>
              <a:t>AI</a:t>
            </a:r>
            <a:r>
              <a:rPr lang="ja-JP" altLang="en-US" dirty="0"/>
              <a:t>が月</a:t>
            </a:r>
            <a:r>
              <a:rPr lang="en-US" altLang="ja-JP" dirty="0"/>
              <a:t>20</a:t>
            </a:r>
            <a:r>
              <a:rPr lang="ja-JP" altLang="en-US" dirty="0"/>
              <a:t>ドルで使い放題、という状況なので、これを使いこなすスキルが必要</a:t>
            </a:r>
            <a:endParaRPr lang="en-US" altLang="ja-JP" dirty="0"/>
          </a:p>
          <a:p>
            <a:pPr lvl="1"/>
            <a:r>
              <a:rPr lang="ja-JP" altLang="en-US" dirty="0"/>
              <a:t>さらには</a:t>
            </a:r>
            <a:r>
              <a:rPr lang="en-US" altLang="ja-JP" dirty="0"/>
              <a:t>API</a:t>
            </a:r>
            <a:r>
              <a:rPr lang="ja-JP" altLang="en-US" dirty="0"/>
              <a:t>経由で「東大に入れる</a:t>
            </a:r>
            <a:r>
              <a:rPr lang="en-US" altLang="ja-JP" dirty="0"/>
              <a:t>AI</a:t>
            </a:r>
            <a:r>
              <a:rPr lang="ja-JP" altLang="en-US" dirty="0"/>
              <a:t>」が誰でもプログラムに組み込める状態になった</a:t>
            </a:r>
            <a:endParaRPr lang="en-US" altLang="ja-JP" dirty="0"/>
          </a:p>
        </p:txBody>
      </p:sp>
      <p:sp>
        <p:nvSpPr>
          <p:cNvPr id="4" name="スライド番号プレースホルダー 3">
            <a:extLst>
              <a:ext uri="{FF2B5EF4-FFF2-40B4-BE49-F238E27FC236}">
                <a16:creationId xmlns:a16="http://schemas.microsoft.com/office/drawing/2014/main" id="{B370A7D5-6F36-56E7-4581-C99696063B55}"/>
              </a:ext>
            </a:extLst>
          </p:cNvPr>
          <p:cNvSpPr>
            <a:spLocks noGrp="1"/>
          </p:cNvSpPr>
          <p:nvPr>
            <p:ph type="sldNum" sz="quarter" idx="12"/>
          </p:nvPr>
        </p:nvSpPr>
        <p:spPr/>
        <p:txBody>
          <a:bodyPr/>
          <a:lstStyle/>
          <a:p>
            <a:fld id="{526D194B-10F9-4FCA-AF1C-FCDE4E8CBF0A}" type="slidenum">
              <a:rPr kumimoji="1" lang="ja-JP" altLang="en-US" smtClean="0"/>
              <a:t>12</a:t>
            </a:fld>
            <a:endParaRPr kumimoji="1" lang="ja-JP" altLang="en-US" dirty="0"/>
          </a:p>
        </p:txBody>
      </p:sp>
      <p:pic>
        <p:nvPicPr>
          <p:cNvPr id="6" name="図 5">
            <a:extLst>
              <a:ext uri="{FF2B5EF4-FFF2-40B4-BE49-F238E27FC236}">
                <a16:creationId xmlns:a16="http://schemas.microsoft.com/office/drawing/2014/main" id="{628B788B-BCD5-CADE-2AE5-B9693BF20C6E}"/>
              </a:ext>
            </a:extLst>
          </p:cNvPr>
          <p:cNvPicPr>
            <a:picLocks noChangeAspect="1"/>
          </p:cNvPicPr>
          <p:nvPr/>
        </p:nvPicPr>
        <p:blipFill>
          <a:blip r:embed="rId5"/>
          <a:stretch>
            <a:fillRect/>
          </a:stretch>
        </p:blipFill>
        <p:spPr>
          <a:xfrm>
            <a:off x="6866835" y="883175"/>
            <a:ext cx="5163930" cy="5596999"/>
          </a:xfrm>
          <a:prstGeom prst="rect">
            <a:avLst/>
          </a:prstGeom>
          <a:ln>
            <a:solidFill>
              <a:schemeClr val="tx1"/>
            </a:solidFill>
          </a:ln>
        </p:spPr>
      </p:pic>
      <p:sp>
        <p:nvSpPr>
          <p:cNvPr id="8" name="テキスト ボックス 7">
            <a:extLst>
              <a:ext uri="{FF2B5EF4-FFF2-40B4-BE49-F238E27FC236}">
                <a16:creationId xmlns:a16="http://schemas.microsoft.com/office/drawing/2014/main" id="{510A45C9-42F2-D227-B11A-3A04C391D7B4}"/>
              </a:ext>
            </a:extLst>
          </p:cNvPr>
          <p:cNvSpPr txBox="1"/>
          <p:nvPr/>
        </p:nvSpPr>
        <p:spPr>
          <a:xfrm>
            <a:off x="5934765" y="6480174"/>
            <a:ext cx="609600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r"/>
            <a:r>
              <a:rPr lang="ja-JP" altLang="en-US" dirty="0">
                <a:hlinkClick r:id="rId6"/>
              </a:rPr>
              <a:t>https://openai.com/research/gpt-4</a:t>
            </a:r>
            <a:endParaRPr lang="en-US" altLang="ja-JP" dirty="0"/>
          </a:p>
        </p:txBody>
      </p:sp>
    </p:spTree>
    <p:extLst>
      <p:ext uri="{BB962C8B-B14F-4D97-AF65-F5344CB8AC3E}">
        <p14:creationId xmlns:p14="http://schemas.microsoft.com/office/powerpoint/2010/main" val="19023765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グループ化 26">
            <a:extLst>
              <a:ext uri="{FF2B5EF4-FFF2-40B4-BE49-F238E27FC236}">
                <a16:creationId xmlns:a16="http://schemas.microsoft.com/office/drawing/2014/main" id="{7AD32190-EEBB-64B0-D0BF-62A4EF0266DB}"/>
              </a:ext>
            </a:extLst>
          </p:cNvPr>
          <p:cNvGrpSpPr/>
          <p:nvPr/>
        </p:nvGrpSpPr>
        <p:grpSpPr>
          <a:xfrm>
            <a:off x="838200" y="1519340"/>
            <a:ext cx="10515600" cy="4881460"/>
            <a:chOff x="838200" y="1519340"/>
            <a:chExt cx="10515600" cy="4881460"/>
          </a:xfrm>
        </p:grpSpPr>
        <p:sp>
          <p:nvSpPr>
            <p:cNvPr id="4" name="四角形: 角を丸くする 3">
              <a:extLst>
                <a:ext uri="{FF2B5EF4-FFF2-40B4-BE49-F238E27FC236}">
                  <a16:creationId xmlns:a16="http://schemas.microsoft.com/office/drawing/2014/main" id="{1E602D30-D488-02CE-229E-68A9B2DCD700}"/>
                </a:ext>
              </a:extLst>
            </p:cNvPr>
            <p:cNvSpPr/>
            <p:nvPr/>
          </p:nvSpPr>
          <p:spPr>
            <a:xfrm>
              <a:off x="838200" y="1704006"/>
              <a:ext cx="10515600" cy="469679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sp>
          <p:nvSpPr>
            <p:cNvPr id="11" name="テキスト ボックス 10">
              <a:extLst>
                <a:ext uri="{FF2B5EF4-FFF2-40B4-BE49-F238E27FC236}">
                  <a16:creationId xmlns:a16="http://schemas.microsoft.com/office/drawing/2014/main" id="{6A92E7F6-A3BF-BCCA-21FB-DE4504CF017C}"/>
                </a:ext>
              </a:extLst>
            </p:cNvPr>
            <p:cNvSpPr txBox="1"/>
            <p:nvPr/>
          </p:nvSpPr>
          <p:spPr>
            <a:xfrm>
              <a:off x="4324350" y="1519340"/>
              <a:ext cx="3097338" cy="400110"/>
            </a:xfrm>
            <a:prstGeom prst="rect">
              <a:avLst/>
            </a:prstGeom>
            <a:solidFill>
              <a:schemeClr val="bg1"/>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sz="2000" dirty="0"/>
                <a:t>コンピュータサイエンス</a:t>
              </a:r>
            </a:p>
          </p:txBody>
        </p:sp>
      </p:grpSp>
      <p:grpSp>
        <p:nvGrpSpPr>
          <p:cNvPr id="26" name="グループ化 25">
            <a:extLst>
              <a:ext uri="{FF2B5EF4-FFF2-40B4-BE49-F238E27FC236}">
                <a16:creationId xmlns:a16="http://schemas.microsoft.com/office/drawing/2014/main" id="{95E26E01-0FE8-53E4-2134-0A89B6551EAB}"/>
              </a:ext>
            </a:extLst>
          </p:cNvPr>
          <p:cNvGrpSpPr/>
          <p:nvPr/>
        </p:nvGrpSpPr>
        <p:grpSpPr>
          <a:xfrm>
            <a:off x="5528417" y="2182417"/>
            <a:ext cx="5504204" cy="3970853"/>
            <a:chOff x="5528417" y="2182417"/>
            <a:chExt cx="5504204" cy="3970853"/>
          </a:xfrm>
        </p:grpSpPr>
        <p:sp>
          <p:nvSpPr>
            <p:cNvPr id="8" name="四角形: 角を丸くする 7">
              <a:extLst>
                <a:ext uri="{FF2B5EF4-FFF2-40B4-BE49-F238E27FC236}">
                  <a16:creationId xmlns:a16="http://schemas.microsoft.com/office/drawing/2014/main" id="{9A0CA204-8360-D708-6CF4-E89EAD9DE3AF}"/>
                </a:ext>
              </a:extLst>
            </p:cNvPr>
            <p:cNvSpPr/>
            <p:nvPr/>
          </p:nvSpPr>
          <p:spPr>
            <a:xfrm>
              <a:off x="5528417" y="2297937"/>
              <a:ext cx="5504204" cy="38553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sp>
          <p:nvSpPr>
            <p:cNvPr id="16" name="テキスト ボックス 15">
              <a:extLst>
                <a:ext uri="{FF2B5EF4-FFF2-40B4-BE49-F238E27FC236}">
                  <a16:creationId xmlns:a16="http://schemas.microsoft.com/office/drawing/2014/main" id="{40B2EDE6-7E45-D26E-1404-48BBE832435D}"/>
                </a:ext>
              </a:extLst>
            </p:cNvPr>
            <p:cNvSpPr txBox="1"/>
            <p:nvPr/>
          </p:nvSpPr>
          <p:spPr>
            <a:xfrm>
              <a:off x="7660854" y="2182417"/>
              <a:ext cx="1235318" cy="369332"/>
            </a:xfrm>
            <a:prstGeom prst="rect">
              <a:avLst/>
            </a:prstGeom>
            <a:solidFill>
              <a:schemeClr val="bg1"/>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機械学習</a:t>
              </a:r>
            </a:p>
          </p:txBody>
        </p:sp>
        <p:sp>
          <p:nvSpPr>
            <p:cNvPr id="21" name="テキスト ボックス 20">
              <a:extLst>
                <a:ext uri="{FF2B5EF4-FFF2-40B4-BE49-F238E27FC236}">
                  <a16:creationId xmlns:a16="http://schemas.microsoft.com/office/drawing/2014/main" id="{AC12319F-569B-2B9C-0C38-04A081A4748C}"/>
                </a:ext>
              </a:extLst>
            </p:cNvPr>
            <p:cNvSpPr txBox="1"/>
            <p:nvPr/>
          </p:nvSpPr>
          <p:spPr>
            <a:xfrm>
              <a:off x="6417892" y="2494276"/>
              <a:ext cx="3827614"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機械にデータから定義を作らせる</a:t>
              </a:r>
            </a:p>
          </p:txBody>
        </p:sp>
      </p:grpSp>
      <p:sp>
        <p:nvSpPr>
          <p:cNvPr id="5" name="タイトル 4">
            <a:extLst>
              <a:ext uri="{FF2B5EF4-FFF2-40B4-BE49-F238E27FC236}">
                <a16:creationId xmlns:a16="http://schemas.microsoft.com/office/drawing/2014/main" id="{1FEE90B3-E555-D045-BDFF-A6DFADD2BD41}"/>
              </a:ext>
            </a:extLst>
          </p:cNvPr>
          <p:cNvSpPr>
            <a:spLocks noGrp="1"/>
          </p:cNvSpPr>
          <p:nvPr>
            <p:ph type="title"/>
          </p:nvPr>
        </p:nvSpPr>
        <p:spPr/>
        <p:txBody>
          <a:bodyPr>
            <a:normAutofit fontScale="90000"/>
          </a:bodyPr>
          <a:lstStyle/>
          <a:p>
            <a:r>
              <a:rPr lang="ja-JP" altLang="en-US" dirty="0"/>
              <a:t>余談）用語の包含関係性</a:t>
            </a:r>
          </a:p>
        </p:txBody>
      </p:sp>
      <p:grpSp>
        <p:nvGrpSpPr>
          <p:cNvPr id="28" name="グループ化 27">
            <a:extLst>
              <a:ext uri="{FF2B5EF4-FFF2-40B4-BE49-F238E27FC236}">
                <a16:creationId xmlns:a16="http://schemas.microsoft.com/office/drawing/2014/main" id="{AF64AC67-512A-63DF-E3C5-EC0BC633023A}"/>
              </a:ext>
            </a:extLst>
          </p:cNvPr>
          <p:cNvGrpSpPr/>
          <p:nvPr/>
        </p:nvGrpSpPr>
        <p:grpSpPr>
          <a:xfrm>
            <a:off x="1290415" y="2113271"/>
            <a:ext cx="3846320" cy="4039999"/>
            <a:chOff x="1366615" y="2113271"/>
            <a:chExt cx="3846320" cy="4039999"/>
          </a:xfrm>
        </p:grpSpPr>
        <p:sp>
          <p:nvSpPr>
            <p:cNvPr id="7" name="四角形: 角を丸くする 6">
              <a:extLst>
                <a:ext uri="{FF2B5EF4-FFF2-40B4-BE49-F238E27FC236}">
                  <a16:creationId xmlns:a16="http://schemas.microsoft.com/office/drawing/2014/main" id="{5AABEBC1-E430-0947-AAB5-C49765EF320B}"/>
                </a:ext>
              </a:extLst>
            </p:cNvPr>
            <p:cNvSpPr/>
            <p:nvPr/>
          </p:nvSpPr>
          <p:spPr>
            <a:xfrm>
              <a:off x="1366615" y="2297937"/>
              <a:ext cx="3846320" cy="38553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sp>
          <p:nvSpPr>
            <p:cNvPr id="13" name="テキスト ボックス 12">
              <a:extLst>
                <a:ext uri="{FF2B5EF4-FFF2-40B4-BE49-F238E27FC236}">
                  <a16:creationId xmlns:a16="http://schemas.microsoft.com/office/drawing/2014/main" id="{98E122A1-1F0A-3073-57E4-A4A7DD0BE2AB}"/>
                </a:ext>
              </a:extLst>
            </p:cNvPr>
            <p:cNvSpPr txBox="1"/>
            <p:nvPr/>
          </p:nvSpPr>
          <p:spPr>
            <a:xfrm>
              <a:off x="2035602" y="2113271"/>
              <a:ext cx="2508346" cy="369332"/>
            </a:xfrm>
            <a:prstGeom prst="rect">
              <a:avLst/>
            </a:prstGeom>
            <a:solidFill>
              <a:schemeClr val="bg1"/>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ja-JP" altLang="en-US" dirty="0"/>
                <a:t>従来のプログラミング</a:t>
              </a:r>
              <a:endParaRPr kumimoji="1" lang="ja-JP" altLang="en-US" dirty="0"/>
            </a:p>
          </p:txBody>
        </p:sp>
        <p:sp>
          <p:nvSpPr>
            <p:cNvPr id="22" name="テキスト ボックス 21">
              <a:extLst>
                <a:ext uri="{FF2B5EF4-FFF2-40B4-BE49-F238E27FC236}">
                  <a16:creationId xmlns:a16="http://schemas.microsoft.com/office/drawing/2014/main" id="{BED4526F-D964-BE62-4E55-6668562EBEC4}"/>
                </a:ext>
              </a:extLst>
            </p:cNvPr>
            <p:cNvSpPr txBox="1"/>
            <p:nvPr/>
          </p:nvSpPr>
          <p:spPr>
            <a:xfrm>
              <a:off x="1790977" y="2551749"/>
              <a:ext cx="2978298" cy="2031325"/>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Arial" panose="020B0604020202020204" pitchFamily="34" charset="0"/>
                <a:buChar char="•"/>
              </a:pPr>
              <a:r>
                <a:rPr kumimoji="1" lang="ja-JP" altLang="en-US" dirty="0"/>
                <a:t>プログラマーが事前に全てを定義する</a:t>
              </a:r>
              <a:endParaRPr kumimoji="1" lang="en-US" altLang="ja-JP" dirty="0"/>
            </a:p>
            <a:p>
              <a:pPr marL="285750" indent="-285750">
                <a:buFont typeface="Arial" panose="020B0604020202020204" pitchFamily="34" charset="0"/>
                <a:buChar char="•"/>
              </a:pPr>
              <a:r>
                <a:rPr kumimoji="1" lang="en-US" altLang="ja-JP" dirty="0"/>
                <a:t>if</a:t>
              </a:r>
              <a:r>
                <a:rPr kumimoji="1" lang="ja-JP" altLang="en-US" dirty="0"/>
                <a:t>、変数、配列、ループで全てを記述する</a:t>
              </a:r>
              <a:endParaRPr kumimoji="1" lang="en-US" altLang="ja-JP" dirty="0"/>
            </a:p>
            <a:p>
              <a:pPr marL="285750" indent="-285750">
                <a:buFont typeface="Arial" panose="020B0604020202020204" pitchFamily="34" charset="0"/>
                <a:buChar char="•"/>
              </a:pPr>
              <a:r>
                <a:rPr kumimoji="1" lang="ja-JP" altLang="en-US" dirty="0"/>
                <a:t>データをルールで処理する</a:t>
              </a:r>
              <a:endParaRPr kumimoji="1" lang="en-US" altLang="ja-JP" dirty="0"/>
            </a:p>
            <a:p>
              <a:endParaRPr kumimoji="1" lang="ja-JP" altLang="en-US" dirty="0"/>
            </a:p>
          </p:txBody>
        </p:sp>
      </p:grpSp>
      <p:grpSp>
        <p:nvGrpSpPr>
          <p:cNvPr id="36" name="グループ化 35">
            <a:extLst>
              <a:ext uri="{FF2B5EF4-FFF2-40B4-BE49-F238E27FC236}">
                <a16:creationId xmlns:a16="http://schemas.microsoft.com/office/drawing/2014/main" id="{3024E968-3D79-015E-E775-64DC0B5A58F5}"/>
              </a:ext>
            </a:extLst>
          </p:cNvPr>
          <p:cNvGrpSpPr/>
          <p:nvPr/>
        </p:nvGrpSpPr>
        <p:grpSpPr>
          <a:xfrm>
            <a:off x="5825048" y="2987433"/>
            <a:ext cx="4976302" cy="3051417"/>
            <a:chOff x="5528417" y="2182417"/>
            <a:chExt cx="5504204" cy="3970853"/>
          </a:xfrm>
        </p:grpSpPr>
        <p:sp>
          <p:nvSpPr>
            <p:cNvPr id="37" name="四角形: 角を丸くする 36">
              <a:extLst>
                <a:ext uri="{FF2B5EF4-FFF2-40B4-BE49-F238E27FC236}">
                  <a16:creationId xmlns:a16="http://schemas.microsoft.com/office/drawing/2014/main" id="{89F77F33-CC88-3B7B-4A27-6093F6DDB22E}"/>
                </a:ext>
              </a:extLst>
            </p:cNvPr>
            <p:cNvSpPr/>
            <p:nvPr/>
          </p:nvSpPr>
          <p:spPr>
            <a:xfrm>
              <a:off x="5528417" y="2297937"/>
              <a:ext cx="5504204" cy="38553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sp>
          <p:nvSpPr>
            <p:cNvPr id="38" name="テキスト ボックス 37">
              <a:extLst>
                <a:ext uri="{FF2B5EF4-FFF2-40B4-BE49-F238E27FC236}">
                  <a16:creationId xmlns:a16="http://schemas.microsoft.com/office/drawing/2014/main" id="{5DE853F6-86C9-4717-F644-67A5E5CC4CE6}"/>
                </a:ext>
              </a:extLst>
            </p:cNvPr>
            <p:cNvSpPr txBox="1"/>
            <p:nvPr/>
          </p:nvSpPr>
          <p:spPr>
            <a:xfrm>
              <a:off x="7660854" y="2182417"/>
              <a:ext cx="1235318" cy="369332"/>
            </a:xfrm>
            <a:prstGeom prst="rect">
              <a:avLst/>
            </a:prstGeom>
            <a:solidFill>
              <a:schemeClr val="bg1"/>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生成</a:t>
              </a:r>
              <a:r>
                <a:rPr lang="en-US" altLang="ja-JP" dirty="0"/>
                <a:t>AI</a:t>
              </a:r>
              <a:endParaRPr kumimoji="1" lang="ja-JP" altLang="en-US" dirty="0"/>
            </a:p>
          </p:txBody>
        </p:sp>
        <p:sp>
          <p:nvSpPr>
            <p:cNvPr id="39" name="テキスト ボックス 38">
              <a:extLst>
                <a:ext uri="{FF2B5EF4-FFF2-40B4-BE49-F238E27FC236}">
                  <a16:creationId xmlns:a16="http://schemas.microsoft.com/office/drawing/2014/main" id="{4827A1D3-E5A0-F419-0B34-8CB88C83D9CC}"/>
                </a:ext>
              </a:extLst>
            </p:cNvPr>
            <p:cNvSpPr txBox="1"/>
            <p:nvPr/>
          </p:nvSpPr>
          <p:spPr>
            <a:xfrm>
              <a:off x="6417892" y="2494276"/>
              <a:ext cx="3827614"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人間らしい出力</a:t>
              </a:r>
            </a:p>
          </p:txBody>
        </p:sp>
      </p:grpSp>
      <p:grpSp>
        <p:nvGrpSpPr>
          <p:cNvPr id="40" name="グループ化 39">
            <a:extLst>
              <a:ext uri="{FF2B5EF4-FFF2-40B4-BE49-F238E27FC236}">
                <a16:creationId xmlns:a16="http://schemas.microsoft.com/office/drawing/2014/main" id="{84B96237-9ECE-9D2E-AF28-460845C060A6}"/>
              </a:ext>
            </a:extLst>
          </p:cNvPr>
          <p:cNvGrpSpPr/>
          <p:nvPr/>
        </p:nvGrpSpPr>
        <p:grpSpPr>
          <a:xfrm>
            <a:off x="6096000" y="3766644"/>
            <a:ext cx="4526940" cy="2167431"/>
            <a:chOff x="5528417" y="2182417"/>
            <a:chExt cx="5504204" cy="3970853"/>
          </a:xfrm>
        </p:grpSpPr>
        <p:sp>
          <p:nvSpPr>
            <p:cNvPr id="41" name="四角形: 角を丸くする 40">
              <a:extLst>
                <a:ext uri="{FF2B5EF4-FFF2-40B4-BE49-F238E27FC236}">
                  <a16:creationId xmlns:a16="http://schemas.microsoft.com/office/drawing/2014/main" id="{34D3086F-D228-8385-317B-CCC114FA0D7E}"/>
                </a:ext>
              </a:extLst>
            </p:cNvPr>
            <p:cNvSpPr/>
            <p:nvPr/>
          </p:nvSpPr>
          <p:spPr>
            <a:xfrm>
              <a:off x="5528417" y="2297937"/>
              <a:ext cx="5504204" cy="385533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p>
          </p:txBody>
        </p:sp>
        <p:sp>
          <p:nvSpPr>
            <p:cNvPr id="42" name="テキスト ボックス 41">
              <a:extLst>
                <a:ext uri="{FF2B5EF4-FFF2-40B4-BE49-F238E27FC236}">
                  <a16:creationId xmlns:a16="http://schemas.microsoft.com/office/drawing/2014/main" id="{C91ED649-FCCC-1379-CB2E-B2BEEAFAD165}"/>
                </a:ext>
              </a:extLst>
            </p:cNvPr>
            <p:cNvSpPr txBox="1"/>
            <p:nvPr/>
          </p:nvSpPr>
          <p:spPr>
            <a:xfrm>
              <a:off x="7015727" y="2182417"/>
              <a:ext cx="2525572" cy="369332"/>
            </a:xfrm>
            <a:prstGeom prst="rect">
              <a:avLst/>
            </a:prstGeom>
            <a:solidFill>
              <a:schemeClr val="bg1"/>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大規模言語モデル</a:t>
              </a:r>
            </a:p>
          </p:txBody>
        </p:sp>
        <p:sp>
          <p:nvSpPr>
            <p:cNvPr id="43" name="テキスト ボックス 42">
              <a:extLst>
                <a:ext uri="{FF2B5EF4-FFF2-40B4-BE49-F238E27FC236}">
                  <a16:creationId xmlns:a16="http://schemas.microsoft.com/office/drawing/2014/main" id="{C69FE8EE-3F05-C0AD-29B8-FCE31B4A3917}"/>
                </a:ext>
              </a:extLst>
            </p:cNvPr>
            <p:cNvSpPr txBox="1"/>
            <p:nvPr/>
          </p:nvSpPr>
          <p:spPr>
            <a:xfrm>
              <a:off x="6420038" y="3506713"/>
              <a:ext cx="3964260" cy="169159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ja-JP" altLang="en-US" dirty="0"/>
                <a:t>大規模な言語データから学習</a:t>
              </a:r>
              <a:endParaRPr lang="en-US" altLang="ja-JP" dirty="0"/>
            </a:p>
            <a:p>
              <a:pPr algn="ctr"/>
              <a:r>
                <a:rPr kumimoji="1" lang="ja-JP" altLang="en-US" dirty="0"/>
                <a:t>言葉を生成する</a:t>
              </a:r>
              <a:endParaRPr kumimoji="1" lang="en-US" altLang="ja-JP" dirty="0"/>
            </a:p>
            <a:p>
              <a:pPr algn="ctr"/>
              <a:r>
                <a:rPr lang="en-US" altLang="ja-JP" dirty="0"/>
                <a:t>ChatGPT</a:t>
              </a:r>
              <a:r>
                <a:rPr lang="ja-JP" altLang="en-US" dirty="0"/>
                <a:t>、</a:t>
              </a:r>
              <a:r>
                <a:rPr lang="en-US" altLang="ja-JP" dirty="0"/>
                <a:t>Llama</a:t>
              </a:r>
              <a:r>
                <a:rPr lang="ja-JP" altLang="en-US" dirty="0"/>
                <a:t>等</a:t>
              </a:r>
              <a:endParaRPr kumimoji="1" lang="ja-JP" altLang="en-US" dirty="0"/>
            </a:p>
          </p:txBody>
        </p:sp>
      </p:grpSp>
      <p:sp>
        <p:nvSpPr>
          <p:cNvPr id="2" name="スライド番号プレースホルダー 1">
            <a:extLst>
              <a:ext uri="{FF2B5EF4-FFF2-40B4-BE49-F238E27FC236}">
                <a16:creationId xmlns:a16="http://schemas.microsoft.com/office/drawing/2014/main" id="{ED6ABF30-0E1B-90A4-AB26-3806B6047A69}"/>
              </a:ext>
            </a:extLst>
          </p:cNvPr>
          <p:cNvSpPr>
            <a:spLocks noGrp="1"/>
          </p:cNvSpPr>
          <p:nvPr>
            <p:ph type="sldNum" sz="quarter" idx="12"/>
          </p:nvPr>
        </p:nvSpPr>
        <p:spPr/>
        <p:txBody>
          <a:bodyPr/>
          <a:lstStyle/>
          <a:p>
            <a:fld id="{FCA3042A-F884-44E0-81D5-7D4A03868EA8}" type="slidenum">
              <a:rPr kumimoji="1" lang="ja-JP" altLang="en-US" smtClean="0"/>
              <a:t>13</a:t>
            </a:fld>
            <a:endParaRPr kumimoji="1" lang="ja-JP" altLang="en-US"/>
          </a:p>
        </p:txBody>
      </p:sp>
    </p:spTree>
    <p:extLst>
      <p:ext uri="{BB962C8B-B14F-4D97-AF65-F5344CB8AC3E}">
        <p14:creationId xmlns:p14="http://schemas.microsoft.com/office/powerpoint/2010/main" val="38588952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F056A1-1EF9-EF7A-E02C-51027BFF98D5}"/>
              </a:ext>
            </a:extLst>
          </p:cNvPr>
          <p:cNvSpPr>
            <a:spLocks noGrp="1"/>
          </p:cNvSpPr>
          <p:nvPr>
            <p:ph type="title"/>
          </p:nvPr>
        </p:nvSpPr>
        <p:spPr/>
        <p:txBody>
          <a:bodyPr>
            <a:normAutofit fontScale="90000"/>
          </a:bodyPr>
          <a:lstStyle/>
          <a:p>
            <a:r>
              <a:rPr lang="en-US" altLang="ja-JP" dirty="0"/>
              <a:t>LLM</a:t>
            </a:r>
            <a:r>
              <a:rPr lang="ja-JP" altLang="en-US" dirty="0"/>
              <a:t>によるプログラミングの拡張</a:t>
            </a:r>
            <a:endParaRPr kumimoji="1" lang="ja-JP" altLang="en-US" dirty="0"/>
          </a:p>
        </p:txBody>
      </p:sp>
      <p:sp>
        <p:nvSpPr>
          <p:cNvPr id="3" name="コンテンツ プレースホルダー 2">
            <a:extLst>
              <a:ext uri="{FF2B5EF4-FFF2-40B4-BE49-F238E27FC236}">
                <a16:creationId xmlns:a16="http://schemas.microsoft.com/office/drawing/2014/main" id="{51A38961-3FB5-A571-36DC-06EF64B4F975}"/>
              </a:ext>
            </a:extLst>
          </p:cNvPr>
          <p:cNvSpPr>
            <a:spLocks noGrp="1"/>
          </p:cNvSpPr>
          <p:nvPr>
            <p:ph idx="1"/>
          </p:nvPr>
        </p:nvSpPr>
        <p:spPr>
          <a:xfrm>
            <a:off x="838200" y="1173079"/>
            <a:ext cx="6804332" cy="5548396"/>
          </a:xfrm>
        </p:spPr>
        <p:txBody>
          <a:bodyPr>
            <a:normAutofit/>
          </a:bodyPr>
          <a:lstStyle/>
          <a:p>
            <a:r>
              <a:rPr kumimoji="1" lang="en-US" altLang="ja-JP" dirty="0" err="1"/>
              <a:t>ColorGPT</a:t>
            </a:r>
            <a:endParaRPr kumimoji="1" lang="en-US" altLang="ja-JP" dirty="0"/>
          </a:p>
          <a:p>
            <a:pPr lvl="1"/>
            <a:r>
              <a:rPr kumimoji="1" lang="en-US" altLang="ja-JP" dirty="0"/>
              <a:t>ChatGPT</a:t>
            </a:r>
            <a:r>
              <a:rPr kumimoji="1" lang="ja-JP" altLang="en-US" dirty="0"/>
              <a:t>の</a:t>
            </a:r>
            <a:r>
              <a:rPr kumimoji="1" lang="en-US" altLang="ja-JP" dirty="0"/>
              <a:t>API</a:t>
            </a:r>
            <a:r>
              <a:rPr kumimoji="1" lang="ja-JP" altLang="en-US" dirty="0"/>
              <a:t>を利用した最初期のアプリ</a:t>
            </a:r>
            <a:endParaRPr kumimoji="1" lang="en-US" altLang="ja-JP" dirty="0"/>
          </a:p>
          <a:p>
            <a:pPr lvl="2"/>
            <a:r>
              <a:rPr lang="en-US" altLang="ja-JP" dirty="0">
                <a:hlinkClick r:id="rId3"/>
              </a:rPr>
              <a:t>https://github.com/sonnylazuardi/colorGPT</a:t>
            </a:r>
            <a:endParaRPr kumimoji="1" lang="en-US" altLang="ja-JP" dirty="0"/>
          </a:p>
          <a:p>
            <a:pPr lvl="1"/>
            <a:r>
              <a:rPr kumimoji="1" lang="en-US" altLang="ja-JP" dirty="0"/>
              <a:t>Web</a:t>
            </a:r>
            <a:r>
              <a:rPr kumimoji="1" lang="ja-JP" altLang="en-US" dirty="0"/>
              <a:t>ブラウザからカメラを起動し、現実世界の色の</a:t>
            </a:r>
            <a:r>
              <a:rPr kumimoji="1" lang="en-US" altLang="ja-JP" dirty="0"/>
              <a:t>RGB</a:t>
            </a:r>
            <a:r>
              <a:rPr kumimoji="1" lang="ja-JP" altLang="en-US" dirty="0"/>
              <a:t>の値から、色の名前に変換するソフトウェア</a:t>
            </a:r>
            <a:endParaRPr kumimoji="1" lang="en-US" altLang="ja-JP" dirty="0"/>
          </a:p>
          <a:p>
            <a:pPr lvl="1"/>
            <a:r>
              <a:rPr lang="en-US" altLang="ja-JP" dirty="0"/>
              <a:t>#af6e4d</a:t>
            </a:r>
            <a:r>
              <a:rPr lang="ja-JP" altLang="en-US" dirty="0"/>
              <a:t> → </a:t>
            </a:r>
            <a:r>
              <a:rPr lang="en-US" altLang="ja-JP" dirty="0"/>
              <a:t>brown</a:t>
            </a:r>
          </a:p>
          <a:p>
            <a:pPr lvl="1"/>
            <a:endParaRPr lang="en-US" altLang="ja-JP" dirty="0"/>
          </a:p>
          <a:p>
            <a:r>
              <a:rPr lang="ja-JP" altLang="en-US" dirty="0"/>
              <a:t>カラーコードと色の対応表を作るのは骨が折れるが、それを</a:t>
            </a:r>
            <a:r>
              <a:rPr lang="en-US" altLang="ja-JP" dirty="0"/>
              <a:t>ChatGPT</a:t>
            </a:r>
            <a:r>
              <a:rPr lang="ja-JP" altLang="en-US" dirty="0"/>
              <a:t>を使って一撃で処理している</a:t>
            </a:r>
            <a:endParaRPr lang="en-US" altLang="ja-JP" dirty="0"/>
          </a:p>
          <a:p>
            <a:pPr lvl="1"/>
            <a:endParaRPr lang="en-US" altLang="ja-JP" dirty="0"/>
          </a:p>
        </p:txBody>
      </p:sp>
      <p:sp>
        <p:nvSpPr>
          <p:cNvPr id="5" name="テキスト ボックス 4">
            <a:extLst>
              <a:ext uri="{FF2B5EF4-FFF2-40B4-BE49-F238E27FC236}">
                <a16:creationId xmlns:a16="http://schemas.microsoft.com/office/drawing/2014/main" id="{2F14855C-7913-980B-6391-C61ABED45136}"/>
              </a:ext>
            </a:extLst>
          </p:cNvPr>
          <p:cNvSpPr txBox="1"/>
          <p:nvPr/>
        </p:nvSpPr>
        <p:spPr>
          <a:xfrm>
            <a:off x="7871097" y="6250521"/>
            <a:ext cx="4127500" cy="523220"/>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400" dirty="0">
                <a:hlinkClick r:id="rId4"/>
              </a:rPr>
              <a:t>https://twitter.com/sonnylazuardi/status/1634821370423959552</a:t>
            </a:r>
            <a:endParaRPr lang="en-US" altLang="ja-JP" sz="1400" dirty="0"/>
          </a:p>
        </p:txBody>
      </p:sp>
      <p:sp>
        <p:nvSpPr>
          <p:cNvPr id="4" name="スライド番号プレースホルダー 3">
            <a:extLst>
              <a:ext uri="{FF2B5EF4-FFF2-40B4-BE49-F238E27FC236}">
                <a16:creationId xmlns:a16="http://schemas.microsoft.com/office/drawing/2014/main" id="{BA274E78-44BB-00D4-DAEC-4B87FB44234B}"/>
              </a:ext>
            </a:extLst>
          </p:cNvPr>
          <p:cNvSpPr>
            <a:spLocks noGrp="1"/>
          </p:cNvSpPr>
          <p:nvPr>
            <p:ph type="sldNum" sz="quarter" idx="12"/>
          </p:nvPr>
        </p:nvSpPr>
        <p:spPr/>
        <p:txBody>
          <a:bodyPr/>
          <a:lstStyle/>
          <a:p>
            <a:fld id="{526D194B-10F9-4FCA-AF1C-FCDE4E8CBF0A}" type="slidenum">
              <a:rPr kumimoji="1" lang="ja-JP" altLang="en-US" smtClean="0"/>
              <a:t>14</a:t>
            </a:fld>
            <a:endParaRPr kumimoji="1" lang="ja-JP" altLang="en-US"/>
          </a:p>
        </p:txBody>
      </p:sp>
      <p:pic>
        <p:nvPicPr>
          <p:cNvPr id="7" name="図 6">
            <a:extLst>
              <a:ext uri="{FF2B5EF4-FFF2-40B4-BE49-F238E27FC236}">
                <a16:creationId xmlns:a16="http://schemas.microsoft.com/office/drawing/2014/main" id="{5E01210F-F706-0879-779C-1AF6A0544EA0}"/>
              </a:ext>
            </a:extLst>
          </p:cNvPr>
          <p:cNvPicPr>
            <a:picLocks noChangeAspect="1"/>
          </p:cNvPicPr>
          <p:nvPr/>
        </p:nvPicPr>
        <p:blipFill>
          <a:blip r:embed="rId5"/>
          <a:stretch>
            <a:fillRect/>
          </a:stretch>
        </p:blipFill>
        <p:spPr>
          <a:xfrm>
            <a:off x="7975600" y="1173079"/>
            <a:ext cx="3794432" cy="5077442"/>
          </a:xfrm>
          <a:prstGeom prst="rect">
            <a:avLst/>
          </a:prstGeom>
        </p:spPr>
      </p:pic>
    </p:spTree>
    <p:extLst>
      <p:ext uri="{BB962C8B-B14F-4D97-AF65-F5344CB8AC3E}">
        <p14:creationId xmlns:p14="http://schemas.microsoft.com/office/powerpoint/2010/main" val="10038411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E82F571-6134-2FA6-174B-05C511DD90A6}"/>
              </a:ext>
            </a:extLst>
          </p:cNvPr>
          <p:cNvSpPr>
            <a:spLocks noGrp="1"/>
          </p:cNvSpPr>
          <p:nvPr>
            <p:ph type="title"/>
          </p:nvPr>
        </p:nvSpPr>
        <p:spPr/>
        <p:txBody>
          <a:bodyPr>
            <a:normAutofit fontScale="90000"/>
          </a:bodyPr>
          <a:lstStyle/>
          <a:p>
            <a:r>
              <a:rPr kumimoji="1" lang="en-US" altLang="ja-JP" dirty="0" err="1"/>
              <a:t>ColorGPT</a:t>
            </a:r>
            <a:r>
              <a:rPr kumimoji="1" lang="ja-JP" altLang="en-US" dirty="0"/>
              <a:t>の実装を覗いてみる</a:t>
            </a:r>
          </a:p>
        </p:txBody>
      </p:sp>
      <p:sp>
        <p:nvSpPr>
          <p:cNvPr id="3" name="コンテンツ プレースホルダー 2">
            <a:extLst>
              <a:ext uri="{FF2B5EF4-FFF2-40B4-BE49-F238E27FC236}">
                <a16:creationId xmlns:a16="http://schemas.microsoft.com/office/drawing/2014/main" id="{5398029A-28E6-8B81-2D45-F2E006624A4C}"/>
              </a:ext>
            </a:extLst>
          </p:cNvPr>
          <p:cNvSpPr>
            <a:spLocks noGrp="1"/>
          </p:cNvSpPr>
          <p:nvPr>
            <p:ph idx="1"/>
          </p:nvPr>
        </p:nvSpPr>
        <p:spPr>
          <a:xfrm>
            <a:off x="838200" y="1173079"/>
            <a:ext cx="10515600" cy="1354221"/>
          </a:xfrm>
        </p:spPr>
        <p:txBody>
          <a:bodyPr>
            <a:normAutofit fontScale="92500"/>
          </a:bodyPr>
          <a:lstStyle/>
          <a:p>
            <a:r>
              <a:rPr kumimoji="1" lang="en-US" altLang="ja-JP" dirty="0"/>
              <a:t>ChatGPT</a:t>
            </a:r>
            <a:r>
              <a:rPr kumimoji="1" lang="ja-JP" altLang="en-US" dirty="0"/>
              <a:t>にロールと例示を与えて、カラーコードを色名に変換</a:t>
            </a:r>
            <a:endParaRPr kumimoji="1" lang="en-US" altLang="ja-JP" dirty="0"/>
          </a:p>
          <a:p>
            <a:r>
              <a:rPr lang="ja-JP" altLang="en-US" dirty="0"/>
              <a:t>たったこれだけの指示で、色変換を実現している</a:t>
            </a:r>
            <a:endParaRPr lang="en-US" altLang="ja-JP" dirty="0"/>
          </a:p>
        </p:txBody>
      </p:sp>
      <p:pic>
        <p:nvPicPr>
          <p:cNvPr id="8" name="図 7">
            <a:extLst>
              <a:ext uri="{FF2B5EF4-FFF2-40B4-BE49-F238E27FC236}">
                <a16:creationId xmlns:a16="http://schemas.microsoft.com/office/drawing/2014/main" id="{C1ABB764-0BEC-640E-5890-E366B37E3E89}"/>
              </a:ext>
            </a:extLst>
          </p:cNvPr>
          <p:cNvPicPr>
            <a:picLocks noChangeAspect="1"/>
          </p:cNvPicPr>
          <p:nvPr/>
        </p:nvPicPr>
        <p:blipFill>
          <a:blip r:embed="rId3"/>
          <a:stretch>
            <a:fillRect/>
          </a:stretch>
        </p:blipFill>
        <p:spPr>
          <a:xfrm>
            <a:off x="552893" y="2316231"/>
            <a:ext cx="11086214" cy="4028936"/>
          </a:xfrm>
          <a:prstGeom prst="rect">
            <a:avLst/>
          </a:prstGeom>
        </p:spPr>
        <p:style>
          <a:lnRef idx="2">
            <a:schemeClr val="dk1"/>
          </a:lnRef>
          <a:fillRef idx="1">
            <a:schemeClr val="lt1"/>
          </a:fillRef>
          <a:effectRef idx="0">
            <a:schemeClr val="dk1"/>
          </a:effectRef>
          <a:fontRef idx="minor">
            <a:schemeClr val="dk1"/>
          </a:fontRef>
        </p:style>
      </p:pic>
      <p:sp>
        <p:nvSpPr>
          <p:cNvPr id="10" name="テキスト ボックス 9">
            <a:extLst>
              <a:ext uri="{FF2B5EF4-FFF2-40B4-BE49-F238E27FC236}">
                <a16:creationId xmlns:a16="http://schemas.microsoft.com/office/drawing/2014/main" id="{236C8CB1-A882-C799-237F-1F759018C4DE}"/>
              </a:ext>
            </a:extLst>
          </p:cNvPr>
          <p:cNvSpPr txBox="1"/>
          <p:nvPr/>
        </p:nvSpPr>
        <p:spPr>
          <a:xfrm>
            <a:off x="1733550" y="6492874"/>
            <a:ext cx="872490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ja-JP" altLang="en-US" dirty="0">
                <a:hlinkClick r:id="rId4"/>
              </a:rPr>
              <a:t>https://github.com/sonnylazuardi/colorGPT/blob/master/pages/api/color.ts</a:t>
            </a:r>
            <a:endParaRPr lang="en-US" altLang="ja-JP" dirty="0"/>
          </a:p>
        </p:txBody>
      </p:sp>
      <p:sp>
        <p:nvSpPr>
          <p:cNvPr id="4" name="スライド番号プレースホルダー 3">
            <a:extLst>
              <a:ext uri="{FF2B5EF4-FFF2-40B4-BE49-F238E27FC236}">
                <a16:creationId xmlns:a16="http://schemas.microsoft.com/office/drawing/2014/main" id="{9DC52DAA-5716-98D6-3184-843BC41B9992}"/>
              </a:ext>
            </a:extLst>
          </p:cNvPr>
          <p:cNvSpPr>
            <a:spLocks noGrp="1"/>
          </p:cNvSpPr>
          <p:nvPr>
            <p:ph type="sldNum" sz="quarter" idx="12"/>
          </p:nvPr>
        </p:nvSpPr>
        <p:spPr/>
        <p:txBody>
          <a:bodyPr/>
          <a:lstStyle/>
          <a:p>
            <a:fld id="{526D194B-10F9-4FCA-AF1C-FCDE4E8CBF0A}" type="slidenum">
              <a:rPr kumimoji="1" lang="ja-JP" altLang="en-US" smtClean="0"/>
              <a:t>15</a:t>
            </a:fld>
            <a:endParaRPr kumimoji="1" lang="ja-JP" altLang="en-US"/>
          </a:p>
        </p:txBody>
      </p:sp>
    </p:spTree>
    <p:extLst>
      <p:ext uri="{BB962C8B-B14F-4D97-AF65-F5344CB8AC3E}">
        <p14:creationId xmlns:p14="http://schemas.microsoft.com/office/powerpoint/2010/main" val="19682608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4ECA11-AF47-86CD-A54A-7AAE1ABBC443}"/>
              </a:ext>
            </a:extLst>
          </p:cNvPr>
          <p:cNvSpPr>
            <a:spLocks noGrp="1"/>
          </p:cNvSpPr>
          <p:nvPr>
            <p:ph type="title"/>
          </p:nvPr>
        </p:nvSpPr>
        <p:spPr/>
        <p:txBody>
          <a:bodyPr>
            <a:normAutofit fontScale="90000"/>
          </a:bodyPr>
          <a:lstStyle/>
          <a:p>
            <a:r>
              <a:rPr kumimoji="1" lang="en-US" altLang="ja-JP" dirty="0" err="1"/>
              <a:t>Fewshot</a:t>
            </a:r>
            <a:r>
              <a:rPr kumimoji="1" lang="ja-JP" altLang="en-US" dirty="0"/>
              <a:t> </a:t>
            </a:r>
            <a:r>
              <a:rPr kumimoji="1" lang="en-US" altLang="ja-JP" dirty="0"/>
              <a:t>learning</a:t>
            </a:r>
            <a:endParaRPr kumimoji="1" lang="ja-JP" altLang="en-US" dirty="0"/>
          </a:p>
        </p:txBody>
      </p:sp>
      <p:sp>
        <p:nvSpPr>
          <p:cNvPr id="3" name="コンテンツ プレースホルダー 2">
            <a:extLst>
              <a:ext uri="{FF2B5EF4-FFF2-40B4-BE49-F238E27FC236}">
                <a16:creationId xmlns:a16="http://schemas.microsoft.com/office/drawing/2014/main" id="{4E6BAD88-AF68-0063-69DF-6F2D81178A04}"/>
              </a:ext>
            </a:extLst>
          </p:cNvPr>
          <p:cNvSpPr>
            <a:spLocks noGrp="1"/>
          </p:cNvSpPr>
          <p:nvPr>
            <p:ph idx="1"/>
          </p:nvPr>
        </p:nvSpPr>
        <p:spPr>
          <a:xfrm>
            <a:off x="838200" y="1173079"/>
            <a:ext cx="10515600" cy="1704800"/>
          </a:xfrm>
        </p:spPr>
        <p:txBody>
          <a:bodyPr>
            <a:normAutofit fontScale="92500" lnSpcReduction="20000"/>
          </a:bodyPr>
          <a:lstStyle/>
          <a:p>
            <a:r>
              <a:rPr kumimoji="1" lang="en-US" altLang="ja-JP" dirty="0"/>
              <a:t>LLM</a:t>
            </a:r>
            <a:r>
              <a:rPr kumimoji="1" lang="ja-JP" altLang="en-US" dirty="0"/>
              <a:t>にほんの少しの正解となる応答パターンを見せる（受け答えの履歴を捏造する）ことで、</a:t>
            </a:r>
            <a:r>
              <a:rPr kumimoji="1" lang="en-US" altLang="ja-JP" dirty="0"/>
              <a:t>LLM</a:t>
            </a:r>
            <a:r>
              <a:rPr kumimoji="1" lang="ja-JP" altLang="en-US" dirty="0"/>
              <a:t>に空気を読ませて、目的となる出力を行わせる手法</a:t>
            </a:r>
            <a:endParaRPr kumimoji="1" lang="en-US" altLang="ja-JP" dirty="0"/>
          </a:p>
          <a:p>
            <a:r>
              <a:rPr lang="ja-JP" altLang="en-US" dirty="0"/>
              <a:t>特定のフォーマットへの準拠などはこれでうまくいくことが多い</a:t>
            </a:r>
            <a:endParaRPr lang="en-US" altLang="ja-JP" dirty="0"/>
          </a:p>
          <a:p>
            <a:endParaRPr kumimoji="1" lang="ja-JP" altLang="en-US" dirty="0"/>
          </a:p>
        </p:txBody>
      </p:sp>
      <p:pic>
        <p:nvPicPr>
          <p:cNvPr id="4" name="Picture 2">
            <a:extLst>
              <a:ext uri="{FF2B5EF4-FFF2-40B4-BE49-F238E27FC236}">
                <a16:creationId xmlns:a16="http://schemas.microsoft.com/office/drawing/2014/main" id="{B1230566-1A07-82DE-0BFA-D4DCA3175E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445" y="2975069"/>
            <a:ext cx="4934092" cy="2294927"/>
          </a:xfrm>
          <a:prstGeom prst="rect">
            <a:avLst/>
          </a:prstGeom>
        </p:spPr>
        <p:style>
          <a:lnRef idx="2">
            <a:schemeClr val="dk1"/>
          </a:lnRef>
          <a:fillRef idx="1">
            <a:schemeClr val="lt1"/>
          </a:fillRef>
          <a:effectRef idx="0">
            <a:schemeClr val="dk1"/>
          </a:effectRef>
          <a:fontRef idx="minor">
            <a:schemeClr val="dk1"/>
          </a:fontRef>
        </p:style>
      </p:pic>
      <p:sp>
        <p:nvSpPr>
          <p:cNvPr id="5" name="テキスト ボックス 4">
            <a:extLst>
              <a:ext uri="{FF2B5EF4-FFF2-40B4-BE49-F238E27FC236}">
                <a16:creationId xmlns:a16="http://schemas.microsoft.com/office/drawing/2014/main" id="{C591F4F4-F5D8-5A19-1836-3DD20EC12DD2}"/>
              </a:ext>
            </a:extLst>
          </p:cNvPr>
          <p:cNvSpPr txBox="1"/>
          <p:nvPr/>
        </p:nvSpPr>
        <p:spPr>
          <a:xfrm>
            <a:off x="1631347" y="5269996"/>
            <a:ext cx="2750288" cy="276999"/>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en-US" altLang="ja-JP" sz="1200" b="0" i="0" u="sng" strike="noStrike" dirty="0">
                <a:solidFill>
                  <a:srgbClr val="1155CC"/>
                </a:solidFill>
                <a:effectLst/>
                <a:latin typeface="Arial" panose="020B0604020202020204" pitchFamily="34" charset="0"/>
                <a:hlinkClick r:id="rId4"/>
              </a:rPr>
              <a:t>https://arxiv.org/abs/2005.14165</a:t>
            </a:r>
            <a:endParaRPr lang="ja-JP" altLang="en-US" sz="1200" dirty="0"/>
          </a:p>
        </p:txBody>
      </p:sp>
      <p:grpSp>
        <p:nvGrpSpPr>
          <p:cNvPr id="9" name="グループ化 8">
            <a:extLst>
              <a:ext uri="{FF2B5EF4-FFF2-40B4-BE49-F238E27FC236}">
                <a16:creationId xmlns:a16="http://schemas.microsoft.com/office/drawing/2014/main" id="{1BA8A855-2DA8-1524-7414-FBA758E202A1}"/>
              </a:ext>
            </a:extLst>
          </p:cNvPr>
          <p:cNvGrpSpPr/>
          <p:nvPr/>
        </p:nvGrpSpPr>
        <p:grpSpPr>
          <a:xfrm>
            <a:off x="6267449" y="2963604"/>
            <a:ext cx="5153121" cy="3152815"/>
            <a:chOff x="552893" y="2316231"/>
            <a:chExt cx="6585098" cy="4028936"/>
          </a:xfrm>
        </p:grpSpPr>
        <p:pic>
          <p:nvPicPr>
            <p:cNvPr id="7" name="図 6">
              <a:extLst>
                <a:ext uri="{FF2B5EF4-FFF2-40B4-BE49-F238E27FC236}">
                  <a16:creationId xmlns:a16="http://schemas.microsoft.com/office/drawing/2014/main" id="{E7DE9931-3C2C-CBE4-3F33-D46028601D3F}"/>
                </a:ext>
              </a:extLst>
            </p:cNvPr>
            <p:cNvPicPr>
              <a:picLocks noChangeAspect="1"/>
            </p:cNvPicPr>
            <p:nvPr/>
          </p:nvPicPr>
          <p:blipFill>
            <a:blip r:embed="rId5"/>
            <a:srcRect r="40601"/>
            <a:stretch>
              <a:fillRect/>
            </a:stretch>
          </p:blipFill>
          <p:spPr>
            <a:xfrm>
              <a:off x="552893" y="2316231"/>
              <a:ext cx="6585098" cy="4028936"/>
            </a:xfrm>
            <a:prstGeom prst="rect">
              <a:avLst/>
            </a:prstGeom>
          </p:spPr>
          <p:style>
            <a:lnRef idx="2">
              <a:schemeClr val="dk1"/>
            </a:lnRef>
            <a:fillRef idx="1">
              <a:schemeClr val="lt1"/>
            </a:fillRef>
            <a:effectRef idx="0">
              <a:schemeClr val="dk1"/>
            </a:effectRef>
            <a:fontRef idx="minor">
              <a:schemeClr val="dk1"/>
            </a:fontRef>
          </p:style>
        </p:pic>
        <p:sp>
          <p:nvSpPr>
            <p:cNvPr id="8" name="正方形/長方形 7">
              <a:extLst>
                <a:ext uri="{FF2B5EF4-FFF2-40B4-BE49-F238E27FC236}">
                  <a16:creationId xmlns:a16="http://schemas.microsoft.com/office/drawing/2014/main" id="{8B0585EF-E852-9E3C-BC81-383E942F0852}"/>
                </a:ext>
              </a:extLst>
            </p:cNvPr>
            <p:cNvSpPr/>
            <p:nvPr/>
          </p:nvSpPr>
          <p:spPr>
            <a:xfrm>
              <a:off x="1375144" y="3702014"/>
              <a:ext cx="3600893" cy="2138806"/>
            </a:xfrm>
            <a:prstGeom prst="rect">
              <a:avLst/>
            </a:prstGeom>
            <a:no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0" name="テキスト ボックス 9">
            <a:extLst>
              <a:ext uri="{FF2B5EF4-FFF2-40B4-BE49-F238E27FC236}">
                <a16:creationId xmlns:a16="http://schemas.microsoft.com/office/drawing/2014/main" id="{A2248370-5D31-18C4-E682-142FBF5DB1E1}"/>
              </a:ext>
            </a:extLst>
          </p:cNvPr>
          <p:cNvSpPr txBox="1"/>
          <p:nvPr/>
        </p:nvSpPr>
        <p:spPr>
          <a:xfrm>
            <a:off x="619260" y="5647051"/>
            <a:ext cx="4854277" cy="923330"/>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ja-JP" altLang="en-US" dirty="0"/>
              <a:t>英語</a:t>
            </a:r>
            <a:r>
              <a:rPr lang="ja-JP" altLang="en-US" dirty="0"/>
              <a:t>とフランス語の対訳表を作り、チーズの後を欠落にすることで、そこを予測させて、フランス語でのチーズを答えさせる</a:t>
            </a:r>
            <a:endParaRPr kumimoji="1" lang="ja-JP" altLang="en-US" dirty="0"/>
          </a:p>
        </p:txBody>
      </p:sp>
      <p:sp>
        <p:nvSpPr>
          <p:cNvPr id="11" name="テキスト ボックス 10">
            <a:extLst>
              <a:ext uri="{FF2B5EF4-FFF2-40B4-BE49-F238E27FC236}">
                <a16:creationId xmlns:a16="http://schemas.microsoft.com/office/drawing/2014/main" id="{E245F954-45F0-E360-9CA6-EE3F6D9E9716}"/>
              </a:ext>
            </a:extLst>
          </p:cNvPr>
          <p:cNvSpPr txBox="1"/>
          <p:nvPr/>
        </p:nvSpPr>
        <p:spPr>
          <a:xfrm>
            <a:off x="6096000" y="6156341"/>
            <a:ext cx="5772151"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lang="en-US" altLang="ja-JP" dirty="0" err="1"/>
              <a:t>hexcode</a:t>
            </a:r>
            <a:r>
              <a:rPr lang="ja-JP" altLang="en-US" dirty="0"/>
              <a:t>に対して、説明なしで一言で回答するという事例を作ることで、その次の回答もシンプルになる</a:t>
            </a:r>
            <a:endParaRPr kumimoji="1" lang="ja-JP" altLang="en-US" dirty="0"/>
          </a:p>
        </p:txBody>
      </p:sp>
      <p:sp>
        <p:nvSpPr>
          <p:cNvPr id="6" name="スライド番号プレースホルダー 5">
            <a:extLst>
              <a:ext uri="{FF2B5EF4-FFF2-40B4-BE49-F238E27FC236}">
                <a16:creationId xmlns:a16="http://schemas.microsoft.com/office/drawing/2014/main" id="{047BA09A-06F5-C185-9D5B-0D9ABE06BA58}"/>
              </a:ext>
            </a:extLst>
          </p:cNvPr>
          <p:cNvSpPr>
            <a:spLocks noGrp="1"/>
          </p:cNvSpPr>
          <p:nvPr>
            <p:ph type="sldNum" sz="quarter" idx="12"/>
          </p:nvPr>
        </p:nvSpPr>
        <p:spPr/>
        <p:txBody>
          <a:bodyPr/>
          <a:lstStyle/>
          <a:p>
            <a:fld id="{FCA3042A-F884-44E0-81D5-7D4A03868EA8}" type="slidenum">
              <a:rPr kumimoji="1" lang="ja-JP" altLang="en-US" smtClean="0"/>
              <a:t>16</a:t>
            </a:fld>
            <a:endParaRPr kumimoji="1" lang="ja-JP" altLang="en-US"/>
          </a:p>
        </p:txBody>
      </p:sp>
    </p:spTree>
    <p:extLst>
      <p:ext uri="{BB962C8B-B14F-4D97-AF65-F5344CB8AC3E}">
        <p14:creationId xmlns:p14="http://schemas.microsoft.com/office/powerpoint/2010/main" val="40270567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B776D3D-8C89-E483-9970-6590DE39A420}"/>
              </a:ext>
            </a:extLst>
          </p:cNvPr>
          <p:cNvSpPr>
            <a:spLocks noGrp="1"/>
          </p:cNvSpPr>
          <p:nvPr>
            <p:ph type="title"/>
          </p:nvPr>
        </p:nvSpPr>
        <p:spPr/>
        <p:txBody>
          <a:bodyPr>
            <a:normAutofit fontScale="90000"/>
          </a:bodyPr>
          <a:lstStyle/>
          <a:p>
            <a:r>
              <a:rPr kumimoji="1" lang="ja-JP" altLang="en-US" dirty="0"/>
              <a:t>クラスタリング</a:t>
            </a:r>
          </a:p>
        </p:txBody>
      </p:sp>
      <p:sp>
        <p:nvSpPr>
          <p:cNvPr id="3" name="コンテンツ プレースホルダー 2">
            <a:extLst>
              <a:ext uri="{FF2B5EF4-FFF2-40B4-BE49-F238E27FC236}">
                <a16:creationId xmlns:a16="http://schemas.microsoft.com/office/drawing/2014/main" id="{21317B32-F454-010A-C67E-926807AE38AB}"/>
              </a:ext>
            </a:extLst>
          </p:cNvPr>
          <p:cNvSpPr>
            <a:spLocks noGrp="1"/>
          </p:cNvSpPr>
          <p:nvPr>
            <p:ph idx="1"/>
          </p:nvPr>
        </p:nvSpPr>
        <p:spPr/>
        <p:txBody>
          <a:bodyPr/>
          <a:lstStyle/>
          <a:p>
            <a:r>
              <a:rPr lang="ja-JP" altLang="en-US" dirty="0"/>
              <a:t>似た特徴をもつデータ同士を自動でグループ分けすること</a:t>
            </a:r>
            <a:endParaRPr lang="en-US" altLang="ja-JP" dirty="0"/>
          </a:p>
          <a:p>
            <a:endParaRPr kumimoji="1" lang="ja-JP" altLang="en-US" dirty="0"/>
          </a:p>
        </p:txBody>
      </p:sp>
      <p:pic>
        <p:nvPicPr>
          <p:cNvPr id="1026" name="Picture 2" descr="MiniBatch KMeans, Affinity Propagation, MeanShift, Spectral Clustering, Ward, Agglomerative Clustering, DBSCAN, HDBSCAN, OPTICS, BIRCH, Gaussian Mixture">
            <a:extLst>
              <a:ext uri="{FF2B5EF4-FFF2-40B4-BE49-F238E27FC236}">
                <a16:creationId xmlns:a16="http://schemas.microsoft.com/office/drawing/2014/main" id="{0677277F-19DE-C2C5-3017-0AE291AF33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5226" y="1901429"/>
            <a:ext cx="7293037" cy="4515036"/>
          </a:xfrm>
          <a:prstGeom prst="rect">
            <a:avLst/>
          </a:prstGeom>
        </p:spPr>
        <p:style>
          <a:lnRef idx="2">
            <a:schemeClr val="dk1"/>
          </a:lnRef>
          <a:fillRef idx="1">
            <a:schemeClr val="lt1"/>
          </a:fillRef>
          <a:effectRef idx="0">
            <a:schemeClr val="dk1"/>
          </a:effectRef>
          <a:fontRef idx="minor">
            <a:schemeClr val="dk1"/>
          </a:fontRef>
        </p:style>
      </p:pic>
      <p:sp>
        <p:nvSpPr>
          <p:cNvPr id="5" name="テキスト ボックス 4">
            <a:extLst>
              <a:ext uri="{FF2B5EF4-FFF2-40B4-BE49-F238E27FC236}">
                <a16:creationId xmlns:a16="http://schemas.microsoft.com/office/drawing/2014/main" id="{7E48B4DD-DA08-27E0-FAA3-B994D24E7835}"/>
              </a:ext>
            </a:extLst>
          </p:cNvPr>
          <p:cNvSpPr txBox="1"/>
          <p:nvPr/>
        </p:nvSpPr>
        <p:spPr>
          <a:xfrm>
            <a:off x="2423013" y="6416465"/>
            <a:ext cx="6097464"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r>
              <a:rPr lang="ja-JP" altLang="en-US" dirty="0">
                <a:hlinkClick r:id="rId4"/>
              </a:rPr>
              <a:t>https://scikit-learn.org/stable/modules/clustering.html</a:t>
            </a:r>
            <a:endParaRPr lang="en-US" altLang="ja-JP" dirty="0"/>
          </a:p>
        </p:txBody>
      </p:sp>
      <p:sp>
        <p:nvSpPr>
          <p:cNvPr id="6" name="テキスト ボックス 5">
            <a:extLst>
              <a:ext uri="{FF2B5EF4-FFF2-40B4-BE49-F238E27FC236}">
                <a16:creationId xmlns:a16="http://schemas.microsoft.com/office/drawing/2014/main" id="{9EBD3BEE-FC22-E364-B952-1EE96A18636A}"/>
              </a:ext>
            </a:extLst>
          </p:cNvPr>
          <p:cNvSpPr txBox="1"/>
          <p:nvPr/>
        </p:nvSpPr>
        <p:spPr>
          <a:xfrm>
            <a:off x="9319524" y="4484592"/>
            <a:ext cx="2743200" cy="1200329"/>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ja-JP" altLang="en-US" dirty="0"/>
              <a:t>同じデータに対して、様々なクラスタリングアルゴリズムを適用して、どうなるかの可視化</a:t>
            </a:r>
          </a:p>
        </p:txBody>
      </p:sp>
      <p:sp>
        <p:nvSpPr>
          <p:cNvPr id="4" name="スライド番号プレースホルダー 3">
            <a:extLst>
              <a:ext uri="{FF2B5EF4-FFF2-40B4-BE49-F238E27FC236}">
                <a16:creationId xmlns:a16="http://schemas.microsoft.com/office/drawing/2014/main" id="{81FAEA20-BDF8-C71E-F972-56865B0D1D25}"/>
              </a:ext>
            </a:extLst>
          </p:cNvPr>
          <p:cNvSpPr>
            <a:spLocks noGrp="1"/>
          </p:cNvSpPr>
          <p:nvPr>
            <p:ph type="sldNum" sz="quarter" idx="12"/>
          </p:nvPr>
        </p:nvSpPr>
        <p:spPr/>
        <p:txBody>
          <a:bodyPr/>
          <a:lstStyle/>
          <a:p>
            <a:fld id="{FCA3042A-F884-44E0-81D5-7D4A03868EA8}" type="slidenum">
              <a:rPr kumimoji="1" lang="ja-JP" altLang="en-US" smtClean="0"/>
              <a:t>17</a:t>
            </a:fld>
            <a:endParaRPr kumimoji="1" lang="ja-JP" altLang="en-US"/>
          </a:p>
        </p:txBody>
      </p:sp>
    </p:spTree>
    <p:extLst>
      <p:ext uri="{BB962C8B-B14F-4D97-AF65-F5344CB8AC3E}">
        <p14:creationId xmlns:p14="http://schemas.microsoft.com/office/powerpoint/2010/main" val="11485319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12C12-20A0-728C-3615-EA2DFDD46525}"/>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10983DC0-352B-1D16-CE23-6E101F875FE1}"/>
              </a:ext>
            </a:extLst>
          </p:cNvPr>
          <p:cNvSpPr>
            <a:spLocks noGrp="1"/>
          </p:cNvSpPr>
          <p:nvPr>
            <p:ph type="title"/>
          </p:nvPr>
        </p:nvSpPr>
        <p:spPr/>
        <p:txBody>
          <a:bodyPr>
            <a:normAutofit fontScale="90000"/>
          </a:bodyPr>
          <a:lstStyle/>
          <a:p>
            <a:r>
              <a:rPr kumimoji="1" lang="ja-JP" altLang="en-US" dirty="0"/>
              <a:t>埋め込みベクトルは、クラスタリング可能</a:t>
            </a:r>
          </a:p>
        </p:txBody>
      </p:sp>
      <p:sp>
        <p:nvSpPr>
          <p:cNvPr id="3" name="コンテンツ プレースホルダー 2">
            <a:extLst>
              <a:ext uri="{FF2B5EF4-FFF2-40B4-BE49-F238E27FC236}">
                <a16:creationId xmlns:a16="http://schemas.microsoft.com/office/drawing/2014/main" id="{DE4316E4-7F2A-7FE5-48EB-4B94BB7D1E53}"/>
              </a:ext>
            </a:extLst>
          </p:cNvPr>
          <p:cNvSpPr>
            <a:spLocks noGrp="1"/>
          </p:cNvSpPr>
          <p:nvPr>
            <p:ph idx="1"/>
          </p:nvPr>
        </p:nvSpPr>
        <p:spPr>
          <a:xfrm>
            <a:off x="838200" y="1173079"/>
            <a:ext cx="5257800" cy="5548396"/>
          </a:xfrm>
        </p:spPr>
        <p:txBody>
          <a:bodyPr>
            <a:normAutofit fontScale="85000" lnSpcReduction="20000"/>
          </a:bodyPr>
          <a:lstStyle/>
          <a:p>
            <a:r>
              <a:rPr kumimoji="1" lang="ja-JP" altLang="en-US" dirty="0"/>
              <a:t>埋め込みベクトルは数値の塊</a:t>
            </a:r>
            <a:endParaRPr kumimoji="1" lang="en-US" altLang="ja-JP" dirty="0"/>
          </a:p>
          <a:p>
            <a:r>
              <a:rPr kumimoji="1" lang="ja-JP" altLang="en-US" dirty="0"/>
              <a:t>同じような意味の言葉や文章は、近い位置にある</a:t>
            </a:r>
            <a:endParaRPr kumimoji="1" lang="en-US" altLang="ja-JP" dirty="0"/>
          </a:p>
          <a:p>
            <a:r>
              <a:rPr lang="ja-JP" altLang="en-US" dirty="0"/>
              <a:t>コサイン類似度やユークリッド距離で、ベクトル間の距離が計測可能</a:t>
            </a:r>
            <a:endParaRPr lang="en-US" altLang="ja-JP" dirty="0"/>
          </a:p>
          <a:p>
            <a:endParaRPr kumimoji="1" lang="en-US" altLang="ja-JP" dirty="0"/>
          </a:p>
          <a:p>
            <a:r>
              <a:rPr lang="ja-JP" altLang="en-US" dirty="0"/>
              <a:t>適切にクラスタリングを行うことで、</a:t>
            </a:r>
            <a:r>
              <a:rPr lang="ja-JP" altLang="en-US" dirty="0">
                <a:solidFill>
                  <a:srgbClr val="C00000"/>
                </a:solidFill>
              </a:rPr>
              <a:t>同じような文脈ベクトルを集約できる＝同じような意見を集約できる</a:t>
            </a:r>
            <a:endParaRPr lang="en-US" altLang="ja-JP" dirty="0">
              <a:solidFill>
                <a:srgbClr val="C00000"/>
              </a:solidFill>
            </a:endParaRPr>
          </a:p>
          <a:p>
            <a:endParaRPr lang="en-US" altLang="ja-JP" dirty="0"/>
          </a:p>
          <a:p>
            <a:r>
              <a:rPr lang="ja-JP" altLang="en-US" dirty="0"/>
              <a:t>これが</a:t>
            </a:r>
            <a:r>
              <a:rPr lang="en-US" altLang="ja-JP" dirty="0"/>
              <a:t>TTTC</a:t>
            </a:r>
            <a:r>
              <a:rPr lang="ja-JP" altLang="en-US" dirty="0"/>
              <a:t>や広聴</a:t>
            </a:r>
            <a:r>
              <a:rPr lang="en-US" altLang="ja-JP" dirty="0"/>
              <a:t>AI</a:t>
            </a:r>
            <a:r>
              <a:rPr lang="ja-JP" altLang="en-US" dirty="0"/>
              <a:t>の発想の根源</a:t>
            </a:r>
            <a:endParaRPr lang="en-US" altLang="ja-JP" dirty="0"/>
          </a:p>
          <a:p>
            <a:pPr marL="0" indent="0">
              <a:buNone/>
            </a:pPr>
            <a:endParaRPr kumimoji="1" lang="en-US" altLang="ja-JP" dirty="0"/>
          </a:p>
          <a:p>
            <a:endParaRPr lang="en-US" altLang="ja-JP" dirty="0"/>
          </a:p>
        </p:txBody>
      </p:sp>
      <p:pic>
        <p:nvPicPr>
          <p:cNvPr id="4" name="図 3">
            <a:extLst>
              <a:ext uri="{FF2B5EF4-FFF2-40B4-BE49-F238E27FC236}">
                <a16:creationId xmlns:a16="http://schemas.microsoft.com/office/drawing/2014/main" id="{97503C72-2853-EB43-64BF-10668D35D9EE}"/>
              </a:ext>
            </a:extLst>
          </p:cNvPr>
          <p:cNvPicPr>
            <a:picLocks noChangeAspect="1"/>
          </p:cNvPicPr>
          <p:nvPr/>
        </p:nvPicPr>
        <p:blipFill>
          <a:blip r:embed="rId3"/>
          <a:stretch>
            <a:fillRect/>
          </a:stretch>
        </p:blipFill>
        <p:spPr>
          <a:xfrm>
            <a:off x="6383214" y="1690072"/>
            <a:ext cx="5597769" cy="4247396"/>
          </a:xfrm>
          <a:prstGeom prst="rect">
            <a:avLst/>
          </a:prstGeom>
        </p:spPr>
      </p:pic>
      <p:sp>
        <p:nvSpPr>
          <p:cNvPr id="5" name="スライド番号プレースホルダー 4">
            <a:extLst>
              <a:ext uri="{FF2B5EF4-FFF2-40B4-BE49-F238E27FC236}">
                <a16:creationId xmlns:a16="http://schemas.microsoft.com/office/drawing/2014/main" id="{333AE4E1-FC48-D136-1C2D-C89A3990A9A3}"/>
              </a:ext>
            </a:extLst>
          </p:cNvPr>
          <p:cNvSpPr>
            <a:spLocks noGrp="1"/>
          </p:cNvSpPr>
          <p:nvPr>
            <p:ph type="sldNum" sz="quarter" idx="12"/>
          </p:nvPr>
        </p:nvSpPr>
        <p:spPr/>
        <p:txBody>
          <a:bodyPr/>
          <a:lstStyle/>
          <a:p>
            <a:fld id="{FCA3042A-F884-44E0-81D5-7D4A03868EA8}" type="slidenum">
              <a:rPr kumimoji="1" lang="ja-JP" altLang="en-US" smtClean="0"/>
              <a:t>18</a:t>
            </a:fld>
            <a:endParaRPr kumimoji="1" lang="ja-JP" altLang="en-US"/>
          </a:p>
        </p:txBody>
      </p:sp>
    </p:spTree>
    <p:extLst>
      <p:ext uri="{BB962C8B-B14F-4D97-AF65-F5344CB8AC3E}">
        <p14:creationId xmlns:p14="http://schemas.microsoft.com/office/powerpoint/2010/main" val="22136841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7A9C590-282F-C896-BC83-F75C1BA3443B}"/>
              </a:ext>
            </a:extLst>
          </p:cNvPr>
          <p:cNvSpPr>
            <a:spLocks noGrp="1"/>
          </p:cNvSpPr>
          <p:nvPr>
            <p:ph type="title"/>
          </p:nvPr>
        </p:nvSpPr>
        <p:spPr/>
        <p:txBody>
          <a:bodyPr>
            <a:normAutofit fontScale="90000"/>
          </a:bodyPr>
          <a:lstStyle/>
          <a:p>
            <a:r>
              <a:rPr kumimoji="1" lang="ja-JP" altLang="en-US" dirty="0"/>
              <a:t>階層化クラスタリング</a:t>
            </a:r>
          </a:p>
        </p:txBody>
      </p:sp>
      <p:sp>
        <p:nvSpPr>
          <p:cNvPr id="3" name="コンテンツ プレースホルダー 2">
            <a:extLst>
              <a:ext uri="{FF2B5EF4-FFF2-40B4-BE49-F238E27FC236}">
                <a16:creationId xmlns:a16="http://schemas.microsoft.com/office/drawing/2014/main" id="{26584844-C547-D5DA-A331-3E128DBC76B3}"/>
              </a:ext>
            </a:extLst>
          </p:cNvPr>
          <p:cNvSpPr>
            <a:spLocks noGrp="1"/>
          </p:cNvSpPr>
          <p:nvPr>
            <p:ph idx="1"/>
          </p:nvPr>
        </p:nvSpPr>
        <p:spPr>
          <a:xfrm>
            <a:off x="838200" y="1173079"/>
            <a:ext cx="5087815" cy="5548396"/>
          </a:xfrm>
        </p:spPr>
        <p:txBody>
          <a:bodyPr>
            <a:normAutofit/>
          </a:bodyPr>
          <a:lstStyle/>
          <a:p>
            <a:r>
              <a:rPr kumimoji="1" lang="ja-JP" altLang="en-US" dirty="0"/>
              <a:t>クラスタの統合を繰り返し、最終的に１つのクラスタに統合していく手法</a:t>
            </a:r>
            <a:endParaRPr kumimoji="1" lang="en-US" altLang="ja-JP" dirty="0"/>
          </a:p>
          <a:p>
            <a:r>
              <a:rPr lang="ja-JP" altLang="en-US" dirty="0"/>
              <a:t>閾値（このグラフだと</a:t>
            </a:r>
            <a:r>
              <a:rPr lang="en-US" altLang="ja-JP" dirty="0"/>
              <a:t>Y</a:t>
            </a:r>
            <a:r>
              <a:rPr lang="ja-JP" altLang="en-US" dirty="0"/>
              <a:t>軸）を下げていくと、クラスタを少しずつ割っていける</a:t>
            </a:r>
            <a:endParaRPr lang="en-US" altLang="ja-JP" dirty="0"/>
          </a:p>
          <a:p>
            <a:pPr lvl="1"/>
            <a:endParaRPr kumimoji="1" lang="en-US" altLang="ja-JP" dirty="0"/>
          </a:p>
          <a:p>
            <a:r>
              <a:rPr lang="ja-JP" altLang="en-US" dirty="0"/>
              <a:t>広聴</a:t>
            </a:r>
            <a:r>
              <a:rPr lang="en-US" altLang="ja-JP" dirty="0"/>
              <a:t>AI</a:t>
            </a:r>
            <a:r>
              <a:rPr lang="ja-JP" altLang="en-US" dirty="0"/>
              <a:t>では</a:t>
            </a:r>
            <a:r>
              <a:rPr lang="en-US" altLang="ja-JP" dirty="0"/>
              <a:t>Ward</a:t>
            </a:r>
            <a:r>
              <a:rPr lang="ja-JP" altLang="en-US" dirty="0"/>
              <a:t>法という階層化クラスタリングアルゴリズムが採用されている</a:t>
            </a:r>
            <a:endParaRPr lang="en-US" altLang="ja-JP" dirty="0"/>
          </a:p>
          <a:p>
            <a:pPr lvl="1"/>
            <a:endParaRPr lang="en-US" altLang="ja-JP" dirty="0"/>
          </a:p>
          <a:p>
            <a:endParaRPr kumimoji="1" lang="ja-JP" altLang="en-US" dirty="0"/>
          </a:p>
        </p:txBody>
      </p:sp>
      <p:pic>
        <p:nvPicPr>
          <p:cNvPr id="2050" name="Picture 2" descr="Hierarchical Clustering Dendrogram">
            <a:extLst>
              <a:ext uri="{FF2B5EF4-FFF2-40B4-BE49-F238E27FC236}">
                <a16:creationId xmlns:a16="http://schemas.microsoft.com/office/drawing/2014/main" id="{2CE07474-59BB-C73D-060F-D3A10F1B27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3133" y="1563758"/>
            <a:ext cx="5492262" cy="4119196"/>
          </a:xfrm>
          <a:prstGeom prst="rect">
            <a:avLst/>
          </a:prstGeom>
        </p:spPr>
        <p:style>
          <a:lnRef idx="2">
            <a:schemeClr val="dk1"/>
          </a:lnRef>
          <a:fillRef idx="1">
            <a:schemeClr val="lt1"/>
          </a:fillRef>
          <a:effectRef idx="0">
            <a:schemeClr val="dk1"/>
          </a:effectRef>
          <a:fontRef idx="minor">
            <a:schemeClr val="dk1"/>
          </a:fontRef>
        </p:style>
      </p:pic>
      <p:sp>
        <p:nvSpPr>
          <p:cNvPr id="5" name="テキスト ボックス 4">
            <a:extLst>
              <a:ext uri="{FF2B5EF4-FFF2-40B4-BE49-F238E27FC236}">
                <a16:creationId xmlns:a16="http://schemas.microsoft.com/office/drawing/2014/main" id="{B93D084B-8420-3A97-FA07-1A1B86193BBF}"/>
              </a:ext>
            </a:extLst>
          </p:cNvPr>
          <p:cNvSpPr txBox="1"/>
          <p:nvPr/>
        </p:nvSpPr>
        <p:spPr>
          <a:xfrm>
            <a:off x="6172199" y="5798145"/>
            <a:ext cx="5794131" cy="738664"/>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r>
              <a:rPr lang="ja-JP" altLang="en-US" sz="1400" dirty="0">
                <a:hlinkClick r:id="rId4"/>
              </a:rPr>
              <a:t>https://scikit-learn.org/stable/auto_examples/cluster/plot_agglomerative_dendrogram.html</a:t>
            </a:r>
            <a:endParaRPr lang="en-US" altLang="ja-JP" sz="1400" dirty="0"/>
          </a:p>
        </p:txBody>
      </p:sp>
      <p:sp>
        <p:nvSpPr>
          <p:cNvPr id="4" name="スライド番号プレースホルダー 3">
            <a:extLst>
              <a:ext uri="{FF2B5EF4-FFF2-40B4-BE49-F238E27FC236}">
                <a16:creationId xmlns:a16="http://schemas.microsoft.com/office/drawing/2014/main" id="{6504A6C8-503D-8BFA-A241-C52F195E5F94}"/>
              </a:ext>
            </a:extLst>
          </p:cNvPr>
          <p:cNvSpPr>
            <a:spLocks noGrp="1"/>
          </p:cNvSpPr>
          <p:nvPr>
            <p:ph type="sldNum" sz="quarter" idx="12"/>
          </p:nvPr>
        </p:nvSpPr>
        <p:spPr/>
        <p:txBody>
          <a:bodyPr/>
          <a:lstStyle/>
          <a:p>
            <a:fld id="{FCA3042A-F884-44E0-81D5-7D4A03868EA8}" type="slidenum">
              <a:rPr kumimoji="1" lang="ja-JP" altLang="en-US" smtClean="0"/>
              <a:t>19</a:t>
            </a:fld>
            <a:endParaRPr kumimoji="1" lang="ja-JP" altLang="en-US"/>
          </a:p>
        </p:txBody>
      </p:sp>
    </p:spTree>
    <p:extLst>
      <p:ext uri="{BB962C8B-B14F-4D97-AF65-F5344CB8AC3E}">
        <p14:creationId xmlns:p14="http://schemas.microsoft.com/office/powerpoint/2010/main" val="11517203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54C9E4F-CE15-C14C-1CDA-140C73226424}"/>
              </a:ext>
            </a:extLst>
          </p:cNvPr>
          <p:cNvSpPr>
            <a:spLocks noGrp="1"/>
          </p:cNvSpPr>
          <p:nvPr>
            <p:ph type="title"/>
          </p:nvPr>
        </p:nvSpPr>
        <p:spPr/>
        <p:txBody>
          <a:bodyPr>
            <a:normAutofit fontScale="90000"/>
          </a:bodyPr>
          <a:lstStyle/>
          <a:p>
            <a:r>
              <a:rPr kumimoji="1" lang="en-US" altLang="ja-JP" dirty="0"/>
              <a:t>word2vec</a:t>
            </a:r>
            <a:r>
              <a:rPr kumimoji="1" lang="ja-JP" altLang="en-US" dirty="0"/>
              <a:t>によるベクトル化（分散表現）</a:t>
            </a:r>
          </a:p>
        </p:txBody>
      </p:sp>
      <p:sp>
        <p:nvSpPr>
          <p:cNvPr id="3" name="コンテンツ プレースホルダー 2">
            <a:extLst>
              <a:ext uri="{FF2B5EF4-FFF2-40B4-BE49-F238E27FC236}">
                <a16:creationId xmlns:a16="http://schemas.microsoft.com/office/drawing/2014/main" id="{254C7531-6A47-041D-A162-E5C9D6437197}"/>
              </a:ext>
            </a:extLst>
          </p:cNvPr>
          <p:cNvSpPr>
            <a:spLocks noGrp="1"/>
          </p:cNvSpPr>
          <p:nvPr>
            <p:ph idx="1"/>
          </p:nvPr>
        </p:nvSpPr>
        <p:spPr>
          <a:xfrm>
            <a:off x="838200" y="1070811"/>
            <a:ext cx="10515600" cy="1823066"/>
          </a:xfrm>
        </p:spPr>
        <p:txBody>
          <a:bodyPr>
            <a:normAutofit fontScale="92500" lnSpcReduction="20000"/>
          </a:bodyPr>
          <a:lstStyle/>
          <a:p>
            <a:r>
              <a:rPr lang="ja-JP" altLang="en-US" dirty="0"/>
              <a:t>単語</a:t>
            </a:r>
            <a:r>
              <a:rPr kumimoji="1" lang="ja-JP" altLang="en-US" dirty="0"/>
              <a:t>の「同じ」や「近しい」を表現するにはどうしたらいいか？</a:t>
            </a:r>
            <a:endParaRPr kumimoji="1" lang="en-US" altLang="ja-JP" dirty="0"/>
          </a:p>
          <a:p>
            <a:r>
              <a:rPr lang="ja-JP" altLang="en-US" dirty="0"/>
              <a:t>単語</a:t>
            </a:r>
            <a:r>
              <a:rPr kumimoji="1" lang="ja-JP" altLang="en-US" dirty="0"/>
              <a:t>を多次元上の点だと考え、その点の間の距離を考える</a:t>
            </a:r>
            <a:endParaRPr kumimoji="1" lang="en-US" altLang="ja-JP" dirty="0"/>
          </a:p>
          <a:p>
            <a:r>
              <a:rPr kumimoji="1" lang="ja-JP" altLang="en-US" dirty="0">
                <a:solidFill>
                  <a:srgbClr val="C00000"/>
                </a:solidFill>
              </a:rPr>
              <a:t>同じような使われ方をしている単語は、近しい位置に</a:t>
            </a:r>
            <a:r>
              <a:rPr kumimoji="1" lang="ja-JP" altLang="en-US" dirty="0"/>
              <a:t>なるように自動調整する</a:t>
            </a:r>
          </a:p>
        </p:txBody>
      </p:sp>
      <p:grpSp>
        <p:nvGrpSpPr>
          <p:cNvPr id="33" name="グループ化 32">
            <a:extLst>
              <a:ext uri="{FF2B5EF4-FFF2-40B4-BE49-F238E27FC236}">
                <a16:creationId xmlns:a16="http://schemas.microsoft.com/office/drawing/2014/main" id="{551D797F-ED19-01C2-FED3-EAF055B08467}"/>
              </a:ext>
            </a:extLst>
          </p:cNvPr>
          <p:cNvGrpSpPr/>
          <p:nvPr/>
        </p:nvGrpSpPr>
        <p:grpSpPr>
          <a:xfrm>
            <a:off x="2783457" y="3033659"/>
            <a:ext cx="5824623" cy="3513790"/>
            <a:chOff x="2783457" y="3033659"/>
            <a:chExt cx="5824623" cy="3513790"/>
          </a:xfrm>
        </p:grpSpPr>
        <p:cxnSp>
          <p:nvCxnSpPr>
            <p:cNvPr id="5" name="直線矢印コネクタ 4">
              <a:extLst>
                <a:ext uri="{FF2B5EF4-FFF2-40B4-BE49-F238E27FC236}">
                  <a16:creationId xmlns:a16="http://schemas.microsoft.com/office/drawing/2014/main" id="{BDA2EA61-F295-C241-93B6-85E6F5AD2601}"/>
                </a:ext>
              </a:extLst>
            </p:cNvPr>
            <p:cNvCxnSpPr>
              <a:cxnSpLocks/>
            </p:cNvCxnSpPr>
            <p:nvPr/>
          </p:nvCxnSpPr>
          <p:spPr>
            <a:xfrm flipV="1">
              <a:off x="3019245" y="3250554"/>
              <a:ext cx="0" cy="329689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直線矢印コネクタ 5">
              <a:extLst>
                <a:ext uri="{FF2B5EF4-FFF2-40B4-BE49-F238E27FC236}">
                  <a16:creationId xmlns:a16="http://schemas.microsoft.com/office/drawing/2014/main" id="{EC5BAFF9-43F3-37B3-67E1-B958C68B6159}"/>
                </a:ext>
              </a:extLst>
            </p:cNvPr>
            <p:cNvCxnSpPr>
              <a:cxnSpLocks/>
            </p:cNvCxnSpPr>
            <p:nvPr/>
          </p:nvCxnSpPr>
          <p:spPr>
            <a:xfrm>
              <a:off x="2783457" y="6277155"/>
              <a:ext cx="528224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038061E7-2679-36C9-252A-605F095B98C7}"/>
                </a:ext>
              </a:extLst>
            </p:cNvPr>
            <p:cNvSpPr txBox="1"/>
            <p:nvPr/>
          </p:nvSpPr>
          <p:spPr>
            <a:xfrm>
              <a:off x="3688153" y="3319546"/>
              <a:ext cx="1086928" cy="369332"/>
            </a:xfrm>
            <a:prstGeom prst="rect">
              <a:avLst/>
            </a:prstGeom>
            <a:noFill/>
          </p:spPr>
          <p:txBody>
            <a:bodyPr wrap="square" rtlCol="0">
              <a:spAutoFit/>
            </a:bodyPr>
            <a:lstStyle/>
            <a:p>
              <a:r>
                <a:rPr kumimoji="1" lang="ja-JP" altLang="en-US" dirty="0"/>
                <a:t>・東京</a:t>
              </a:r>
            </a:p>
          </p:txBody>
        </p:sp>
        <p:sp>
          <p:nvSpPr>
            <p:cNvPr id="18" name="テキスト ボックス 17">
              <a:extLst>
                <a:ext uri="{FF2B5EF4-FFF2-40B4-BE49-F238E27FC236}">
                  <a16:creationId xmlns:a16="http://schemas.microsoft.com/office/drawing/2014/main" id="{9AF1B576-B717-7902-155E-C7398A20761C}"/>
                </a:ext>
              </a:extLst>
            </p:cNvPr>
            <p:cNvSpPr txBox="1"/>
            <p:nvPr/>
          </p:nvSpPr>
          <p:spPr>
            <a:xfrm>
              <a:off x="4059088" y="3624528"/>
              <a:ext cx="1371599" cy="369332"/>
            </a:xfrm>
            <a:prstGeom prst="rect">
              <a:avLst/>
            </a:prstGeom>
            <a:noFill/>
          </p:spPr>
          <p:txBody>
            <a:bodyPr wrap="square" rtlCol="0">
              <a:spAutoFit/>
            </a:bodyPr>
            <a:lstStyle/>
            <a:p>
              <a:r>
                <a:rPr kumimoji="1" lang="ja-JP" altLang="en-US" dirty="0"/>
                <a:t>・名古屋</a:t>
              </a:r>
            </a:p>
          </p:txBody>
        </p:sp>
        <p:sp>
          <p:nvSpPr>
            <p:cNvPr id="19" name="テキスト ボックス 18">
              <a:extLst>
                <a:ext uri="{FF2B5EF4-FFF2-40B4-BE49-F238E27FC236}">
                  <a16:creationId xmlns:a16="http://schemas.microsoft.com/office/drawing/2014/main" id="{354DC7DE-840D-F354-92F3-987D79679296}"/>
                </a:ext>
              </a:extLst>
            </p:cNvPr>
            <p:cNvSpPr txBox="1"/>
            <p:nvPr/>
          </p:nvSpPr>
          <p:spPr>
            <a:xfrm>
              <a:off x="4527791" y="3169569"/>
              <a:ext cx="1371599" cy="369332"/>
            </a:xfrm>
            <a:prstGeom prst="rect">
              <a:avLst/>
            </a:prstGeom>
            <a:noFill/>
          </p:spPr>
          <p:txBody>
            <a:bodyPr wrap="square" rtlCol="0">
              <a:spAutoFit/>
            </a:bodyPr>
            <a:lstStyle/>
            <a:p>
              <a:r>
                <a:rPr kumimoji="1" lang="ja-JP" altLang="en-US" dirty="0"/>
                <a:t>・埼玉</a:t>
              </a:r>
            </a:p>
          </p:txBody>
        </p:sp>
        <p:sp>
          <p:nvSpPr>
            <p:cNvPr id="20" name="テキスト ボックス 19">
              <a:extLst>
                <a:ext uri="{FF2B5EF4-FFF2-40B4-BE49-F238E27FC236}">
                  <a16:creationId xmlns:a16="http://schemas.microsoft.com/office/drawing/2014/main" id="{2511C118-2A6C-E6D5-5A10-DEF43A91B8A9}"/>
                </a:ext>
              </a:extLst>
            </p:cNvPr>
            <p:cNvSpPr txBox="1"/>
            <p:nvPr/>
          </p:nvSpPr>
          <p:spPr>
            <a:xfrm>
              <a:off x="3545817" y="4059317"/>
              <a:ext cx="1371599" cy="369332"/>
            </a:xfrm>
            <a:prstGeom prst="rect">
              <a:avLst/>
            </a:prstGeom>
            <a:noFill/>
          </p:spPr>
          <p:txBody>
            <a:bodyPr wrap="square" rtlCol="0">
              <a:spAutoFit/>
            </a:bodyPr>
            <a:lstStyle/>
            <a:p>
              <a:r>
                <a:rPr kumimoji="1" lang="ja-JP" altLang="en-US" dirty="0"/>
                <a:t>・千葉</a:t>
              </a:r>
            </a:p>
          </p:txBody>
        </p:sp>
        <p:sp>
          <p:nvSpPr>
            <p:cNvPr id="21" name="テキスト ボックス 20">
              <a:extLst>
                <a:ext uri="{FF2B5EF4-FFF2-40B4-BE49-F238E27FC236}">
                  <a16:creationId xmlns:a16="http://schemas.microsoft.com/office/drawing/2014/main" id="{BB81E58F-B315-DCC9-FECC-F2A97B5CEA8B}"/>
                </a:ext>
              </a:extLst>
            </p:cNvPr>
            <p:cNvSpPr txBox="1"/>
            <p:nvPr/>
          </p:nvSpPr>
          <p:spPr>
            <a:xfrm>
              <a:off x="3268333" y="4548461"/>
              <a:ext cx="1371599" cy="369332"/>
            </a:xfrm>
            <a:prstGeom prst="rect">
              <a:avLst/>
            </a:prstGeom>
            <a:noFill/>
          </p:spPr>
          <p:txBody>
            <a:bodyPr wrap="square" rtlCol="0">
              <a:spAutoFit/>
            </a:bodyPr>
            <a:lstStyle/>
            <a:p>
              <a:r>
                <a:rPr kumimoji="1" lang="ja-JP" altLang="en-US" dirty="0"/>
                <a:t>・九州</a:t>
              </a:r>
            </a:p>
          </p:txBody>
        </p:sp>
        <p:sp>
          <p:nvSpPr>
            <p:cNvPr id="22" name="テキスト ボックス 21">
              <a:extLst>
                <a:ext uri="{FF2B5EF4-FFF2-40B4-BE49-F238E27FC236}">
                  <a16:creationId xmlns:a16="http://schemas.microsoft.com/office/drawing/2014/main" id="{7588E2F5-36E1-7A96-886F-F0C76071E971}"/>
                </a:ext>
              </a:extLst>
            </p:cNvPr>
            <p:cNvSpPr txBox="1"/>
            <p:nvPr/>
          </p:nvSpPr>
          <p:spPr>
            <a:xfrm>
              <a:off x="3954132" y="4400850"/>
              <a:ext cx="1371599" cy="369332"/>
            </a:xfrm>
            <a:prstGeom prst="rect">
              <a:avLst/>
            </a:prstGeom>
            <a:noFill/>
          </p:spPr>
          <p:txBody>
            <a:bodyPr wrap="square" rtlCol="0">
              <a:spAutoFit/>
            </a:bodyPr>
            <a:lstStyle/>
            <a:p>
              <a:r>
                <a:rPr kumimoji="1" lang="ja-JP" altLang="en-US" dirty="0"/>
                <a:t>・博多</a:t>
              </a:r>
            </a:p>
          </p:txBody>
        </p:sp>
        <p:sp>
          <p:nvSpPr>
            <p:cNvPr id="23" name="テキスト ボックス 22">
              <a:extLst>
                <a:ext uri="{FF2B5EF4-FFF2-40B4-BE49-F238E27FC236}">
                  <a16:creationId xmlns:a16="http://schemas.microsoft.com/office/drawing/2014/main" id="{5DAAF63E-5771-C5D7-5DCF-3A2048BC9BB7}"/>
                </a:ext>
              </a:extLst>
            </p:cNvPr>
            <p:cNvSpPr txBox="1"/>
            <p:nvPr/>
          </p:nvSpPr>
          <p:spPr>
            <a:xfrm>
              <a:off x="6778923" y="4547014"/>
              <a:ext cx="1371599" cy="369332"/>
            </a:xfrm>
            <a:prstGeom prst="rect">
              <a:avLst/>
            </a:prstGeom>
            <a:noFill/>
          </p:spPr>
          <p:txBody>
            <a:bodyPr wrap="square" rtlCol="0">
              <a:spAutoFit/>
            </a:bodyPr>
            <a:lstStyle/>
            <a:p>
              <a:r>
                <a:rPr kumimoji="1" lang="ja-JP" altLang="en-US" dirty="0"/>
                <a:t>・猫</a:t>
              </a:r>
            </a:p>
          </p:txBody>
        </p:sp>
        <p:sp>
          <p:nvSpPr>
            <p:cNvPr id="24" name="テキスト ボックス 23">
              <a:extLst>
                <a:ext uri="{FF2B5EF4-FFF2-40B4-BE49-F238E27FC236}">
                  <a16:creationId xmlns:a16="http://schemas.microsoft.com/office/drawing/2014/main" id="{2FC9FEBC-87C3-45AF-199C-89F50516CC6E}"/>
                </a:ext>
              </a:extLst>
            </p:cNvPr>
            <p:cNvSpPr txBox="1"/>
            <p:nvPr/>
          </p:nvSpPr>
          <p:spPr>
            <a:xfrm>
              <a:off x="6500723" y="4860349"/>
              <a:ext cx="1371599" cy="369332"/>
            </a:xfrm>
            <a:prstGeom prst="rect">
              <a:avLst/>
            </a:prstGeom>
            <a:noFill/>
          </p:spPr>
          <p:txBody>
            <a:bodyPr wrap="square" rtlCol="0">
              <a:spAutoFit/>
            </a:bodyPr>
            <a:lstStyle/>
            <a:p>
              <a:r>
                <a:rPr kumimoji="1" lang="ja-JP" altLang="en-US" dirty="0"/>
                <a:t>・ねこ</a:t>
              </a:r>
            </a:p>
          </p:txBody>
        </p:sp>
        <p:sp>
          <p:nvSpPr>
            <p:cNvPr id="25" name="テキスト ボックス 24">
              <a:extLst>
                <a:ext uri="{FF2B5EF4-FFF2-40B4-BE49-F238E27FC236}">
                  <a16:creationId xmlns:a16="http://schemas.microsoft.com/office/drawing/2014/main" id="{99B9D966-7D2E-8576-0A53-E9084443819B}"/>
                </a:ext>
              </a:extLst>
            </p:cNvPr>
            <p:cNvSpPr txBox="1"/>
            <p:nvPr/>
          </p:nvSpPr>
          <p:spPr>
            <a:xfrm>
              <a:off x="6148477" y="4463427"/>
              <a:ext cx="1371599" cy="369332"/>
            </a:xfrm>
            <a:prstGeom prst="rect">
              <a:avLst/>
            </a:prstGeom>
            <a:noFill/>
          </p:spPr>
          <p:txBody>
            <a:bodyPr wrap="square" rtlCol="0">
              <a:spAutoFit/>
            </a:bodyPr>
            <a:lstStyle/>
            <a:p>
              <a:r>
                <a:rPr kumimoji="1" lang="ja-JP" altLang="en-US" dirty="0"/>
                <a:t>・犬</a:t>
              </a:r>
            </a:p>
          </p:txBody>
        </p:sp>
        <p:sp>
          <p:nvSpPr>
            <p:cNvPr id="26" name="テキスト ボックス 25">
              <a:extLst>
                <a:ext uri="{FF2B5EF4-FFF2-40B4-BE49-F238E27FC236}">
                  <a16:creationId xmlns:a16="http://schemas.microsoft.com/office/drawing/2014/main" id="{A67CFCD3-C8F7-9E23-1C25-4B40A7DD2F55}"/>
                </a:ext>
              </a:extLst>
            </p:cNvPr>
            <p:cNvSpPr txBox="1"/>
            <p:nvPr/>
          </p:nvSpPr>
          <p:spPr>
            <a:xfrm>
              <a:off x="6841463" y="5165331"/>
              <a:ext cx="1371599" cy="369332"/>
            </a:xfrm>
            <a:prstGeom prst="rect">
              <a:avLst/>
            </a:prstGeom>
            <a:noFill/>
          </p:spPr>
          <p:txBody>
            <a:bodyPr wrap="square" rtlCol="0">
              <a:spAutoFit/>
            </a:bodyPr>
            <a:lstStyle/>
            <a:p>
              <a:r>
                <a:rPr kumimoji="1" lang="ja-JP" altLang="en-US" dirty="0"/>
                <a:t>・</a:t>
              </a:r>
              <a:r>
                <a:rPr kumimoji="1" lang="en-US" altLang="ja-JP" dirty="0"/>
                <a:t>kitten</a:t>
              </a:r>
              <a:endParaRPr kumimoji="1" lang="ja-JP" altLang="en-US" dirty="0"/>
            </a:p>
          </p:txBody>
        </p:sp>
        <p:sp>
          <p:nvSpPr>
            <p:cNvPr id="27" name="テキスト ボックス 26">
              <a:extLst>
                <a:ext uri="{FF2B5EF4-FFF2-40B4-BE49-F238E27FC236}">
                  <a16:creationId xmlns:a16="http://schemas.microsoft.com/office/drawing/2014/main" id="{CAC77498-7A59-1883-3301-7FF31AB9C6D3}"/>
                </a:ext>
              </a:extLst>
            </p:cNvPr>
            <p:cNvSpPr txBox="1"/>
            <p:nvPr/>
          </p:nvSpPr>
          <p:spPr>
            <a:xfrm>
              <a:off x="7236481" y="4768409"/>
              <a:ext cx="1371599" cy="369332"/>
            </a:xfrm>
            <a:prstGeom prst="rect">
              <a:avLst/>
            </a:prstGeom>
            <a:noFill/>
          </p:spPr>
          <p:txBody>
            <a:bodyPr wrap="square" rtlCol="0">
              <a:spAutoFit/>
            </a:bodyPr>
            <a:lstStyle/>
            <a:p>
              <a:r>
                <a:rPr kumimoji="1" lang="ja-JP" altLang="en-US" dirty="0"/>
                <a:t>・</a:t>
              </a:r>
              <a:r>
                <a:rPr kumimoji="1" lang="en-US" altLang="ja-JP" dirty="0"/>
                <a:t>cat</a:t>
              </a:r>
              <a:endParaRPr kumimoji="1" lang="ja-JP" altLang="en-US" dirty="0"/>
            </a:p>
          </p:txBody>
        </p:sp>
        <p:sp>
          <p:nvSpPr>
            <p:cNvPr id="28" name="テキスト ボックス 27">
              <a:extLst>
                <a:ext uri="{FF2B5EF4-FFF2-40B4-BE49-F238E27FC236}">
                  <a16:creationId xmlns:a16="http://schemas.microsoft.com/office/drawing/2014/main" id="{FB8BC59C-EC82-F559-16D8-844EE3A49BE0}"/>
                </a:ext>
              </a:extLst>
            </p:cNvPr>
            <p:cNvSpPr txBox="1"/>
            <p:nvPr/>
          </p:nvSpPr>
          <p:spPr>
            <a:xfrm>
              <a:off x="3528563" y="3033659"/>
              <a:ext cx="1086928" cy="369332"/>
            </a:xfrm>
            <a:prstGeom prst="rect">
              <a:avLst/>
            </a:prstGeom>
            <a:noFill/>
          </p:spPr>
          <p:txBody>
            <a:bodyPr wrap="square" rtlCol="0">
              <a:spAutoFit/>
            </a:bodyPr>
            <a:lstStyle/>
            <a:p>
              <a:r>
                <a:rPr kumimoji="1" lang="ja-JP" altLang="en-US" dirty="0"/>
                <a:t>・</a:t>
              </a:r>
              <a:r>
                <a:rPr kumimoji="1" lang="en-US" altLang="ja-JP" dirty="0" err="1"/>
                <a:t>tokyo</a:t>
              </a:r>
              <a:endParaRPr kumimoji="1" lang="ja-JP" altLang="en-US" dirty="0"/>
            </a:p>
          </p:txBody>
        </p:sp>
        <p:sp>
          <p:nvSpPr>
            <p:cNvPr id="29" name="テキスト ボックス 28">
              <a:extLst>
                <a:ext uri="{FF2B5EF4-FFF2-40B4-BE49-F238E27FC236}">
                  <a16:creationId xmlns:a16="http://schemas.microsoft.com/office/drawing/2014/main" id="{E51F915D-DD9D-787C-2485-A33567AB974E}"/>
                </a:ext>
              </a:extLst>
            </p:cNvPr>
            <p:cNvSpPr txBox="1"/>
            <p:nvPr/>
          </p:nvSpPr>
          <p:spPr>
            <a:xfrm>
              <a:off x="5552536" y="5384086"/>
              <a:ext cx="1086928" cy="369332"/>
            </a:xfrm>
            <a:prstGeom prst="rect">
              <a:avLst/>
            </a:prstGeom>
            <a:noFill/>
          </p:spPr>
          <p:txBody>
            <a:bodyPr wrap="square" rtlCol="0">
              <a:spAutoFit/>
            </a:bodyPr>
            <a:lstStyle/>
            <a:p>
              <a:r>
                <a:rPr kumimoji="1" lang="ja-JP" altLang="en-US" dirty="0"/>
                <a:t>・鶏</a:t>
              </a:r>
            </a:p>
          </p:txBody>
        </p:sp>
        <p:sp>
          <p:nvSpPr>
            <p:cNvPr id="30" name="テキスト ボックス 29">
              <a:extLst>
                <a:ext uri="{FF2B5EF4-FFF2-40B4-BE49-F238E27FC236}">
                  <a16:creationId xmlns:a16="http://schemas.microsoft.com/office/drawing/2014/main" id="{0D4D0304-F624-A7AA-C426-34C0D95AC022}"/>
                </a:ext>
              </a:extLst>
            </p:cNvPr>
            <p:cNvSpPr txBox="1"/>
            <p:nvPr/>
          </p:nvSpPr>
          <p:spPr>
            <a:xfrm>
              <a:off x="5779697" y="5689068"/>
              <a:ext cx="1240768" cy="369332"/>
            </a:xfrm>
            <a:prstGeom prst="rect">
              <a:avLst/>
            </a:prstGeom>
            <a:noFill/>
          </p:spPr>
          <p:txBody>
            <a:bodyPr wrap="square" rtlCol="0">
              <a:spAutoFit/>
            </a:bodyPr>
            <a:lstStyle/>
            <a:p>
              <a:r>
                <a:rPr kumimoji="1" lang="ja-JP" altLang="en-US" dirty="0"/>
                <a:t>・ひよこ</a:t>
              </a:r>
            </a:p>
          </p:txBody>
        </p:sp>
      </p:grpSp>
      <p:sp>
        <p:nvSpPr>
          <p:cNvPr id="31" name="テキスト ボックス 30">
            <a:extLst>
              <a:ext uri="{FF2B5EF4-FFF2-40B4-BE49-F238E27FC236}">
                <a16:creationId xmlns:a16="http://schemas.microsoft.com/office/drawing/2014/main" id="{73C15CD7-A799-4763-021E-9ED748E6CA09}"/>
              </a:ext>
            </a:extLst>
          </p:cNvPr>
          <p:cNvSpPr txBox="1"/>
          <p:nvPr/>
        </p:nvSpPr>
        <p:spPr>
          <a:xfrm>
            <a:off x="8467181" y="6008970"/>
            <a:ext cx="3399890" cy="646331"/>
          </a:xfrm>
          <a:prstGeom prst="rect">
            <a:avLst/>
          </a:prstGeom>
          <a:noFill/>
        </p:spPr>
        <p:txBody>
          <a:bodyPr wrap="square" rtlCol="0">
            <a:spAutoFit/>
          </a:bodyPr>
          <a:lstStyle/>
          <a:p>
            <a:r>
              <a:rPr kumimoji="1" lang="en-US" altLang="ja-JP" dirty="0"/>
              <a:t>X,Y</a:t>
            </a:r>
            <a:r>
              <a:rPr kumimoji="1" lang="ja-JP" altLang="en-US" dirty="0"/>
              <a:t>の二次元で模式的に表しているが、実際には数百次元</a:t>
            </a:r>
          </a:p>
        </p:txBody>
      </p:sp>
      <p:sp>
        <p:nvSpPr>
          <p:cNvPr id="34" name="スライド番号プレースホルダー 33">
            <a:extLst>
              <a:ext uri="{FF2B5EF4-FFF2-40B4-BE49-F238E27FC236}">
                <a16:creationId xmlns:a16="http://schemas.microsoft.com/office/drawing/2014/main" id="{8B5D9284-B718-FB9C-0296-EFDD715FBC68}"/>
              </a:ext>
            </a:extLst>
          </p:cNvPr>
          <p:cNvSpPr>
            <a:spLocks noGrp="1"/>
          </p:cNvSpPr>
          <p:nvPr>
            <p:ph type="sldNum" sz="quarter" idx="12"/>
          </p:nvPr>
        </p:nvSpPr>
        <p:spPr/>
        <p:txBody>
          <a:bodyPr/>
          <a:lstStyle/>
          <a:p>
            <a:fld id="{06238087-B25C-4A64-A0D4-4D19856B4B70}" type="slidenum">
              <a:rPr kumimoji="1" lang="ja-JP" altLang="en-US" smtClean="0"/>
              <a:t>2</a:t>
            </a:fld>
            <a:endParaRPr kumimoji="1" lang="ja-JP" altLang="en-US"/>
          </a:p>
        </p:txBody>
      </p:sp>
    </p:spTree>
    <p:extLst>
      <p:ext uri="{BB962C8B-B14F-4D97-AF65-F5344CB8AC3E}">
        <p14:creationId xmlns:p14="http://schemas.microsoft.com/office/powerpoint/2010/main" val="27750351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F98C8D-A22B-4BB0-0D55-EFD2C2FEF540}"/>
              </a:ext>
            </a:extLst>
          </p:cNvPr>
          <p:cNvSpPr>
            <a:spLocks noGrp="1"/>
          </p:cNvSpPr>
          <p:nvPr>
            <p:ph type="title"/>
          </p:nvPr>
        </p:nvSpPr>
        <p:spPr/>
        <p:txBody>
          <a:bodyPr>
            <a:normAutofit fontScale="90000"/>
          </a:bodyPr>
          <a:lstStyle/>
          <a:p>
            <a:r>
              <a:rPr kumimoji="1" lang="ja-JP" altLang="en-US" dirty="0"/>
              <a:t>次元圧縮</a:t>
            </a:r>
          </a:p>
        </p:txBody>
      </p:sp>
      <p:sp>
        <p:nvSpPr>
          <p:cNvPr id="3" name="コンテンツ プレースホルダー 2">
            <a:extLst>
              <a:ext uri="{FF2B5EF4-FFF2-40B4-BE49-F238E27FC236}">
                <a16:creationId xmlns:a16="http://schemas.microsoft.com/office/drawing/2014/main" id="{C2A2B6E5-3D9E-9D33-9539-8C133571DBC5}"/>
              </a:ext>
            </a:extLst>
          </p:cNvPr>
          <p:cNvSpPr>
            <a:spLocks noGrp="1"/>
          </p:cNvSpPr>
          <p:nvPr>
            <p:ph idx="1"/>
          </p:nvPr>
        </p:nvSpPr>
        <p:spPr>
          <a:xfrm>
            <a:off x="838200" y="1173079"/>
            <a:ext cx="5859780" cy="5548396"/>
          </a:xfrm>
        </p:spPr>
        <p:txBody>
          <a:bodyPr>
            <a:normAutofit fontScale="70000" lnSpcReduction="20000"/>
          </a:bodyPr>
          <a:lstStyle/>
          <a:p>
            <a:r>
              <a:rPr lang="ja-JP" altLang="en-US" dirty="0"/>
              <a:t>次元圧縮とは、データの本質だけを残して余分な情報を捨て、 “軸”を減らすことで、より少ない数の特徴で表現し直す技術</a:t>
            </a:r>
            <a:endParaRPr lang="en-US" altLang="ja-JP" dirty="0"/>
          </a:p>
          <a:p>
            <a:pPr lvl="1"/>
            <a:r>
              <a:rPr lang="ja-JP" altLang="en-US" dirty="0"/>
              <a:t>広聴</a:t>
            </a:r>
            <a:r>
              <a:rPr lang="en-US" altLang="ja-JP" dirty="0"/>
              <a:t>AI</a:t>
            </a:r>
            <a:r>
              <a:rPr lang="ja-JP" altLang="en-US" dirty="0"/>
              <a:t>では</a:t>
            </a:r>
            <a:r>
              <a:rPr lang="en-US" altLang="ja-JP" dirty="0"/>
              <a:t>1536</a:t>
            </a:r>
            <a:r>
              <a:rPr lang="ja-JP" altLang="en-US" dirty="0"/>
              <a:t>次元 → </a:t>
            </a:r>
            <a:r>
              <a:rPr lang="en-US" altLang="ja-JP" dirty="0"/>
              <a:t>2</a:t>
            </a:r>
            <a:r>
              <a:rPr lang="ja-JP" altLang="en-US" dirty="0"/>
              <a:t>次元といった圧縮が行われている</a:t>
            </a:r>
            <a:endParaRPr lang="en-US" altLang="ja-JP" dirty="0"/>
          </a:p>
          <a:p>
            <a:pPr lvl="2"/>
            <a:endParaRPr lang="en-US" altLang="ja-JP" dirty="0"/>
          </a:p>
          <a:p>
            <a:r>
              <a:rPr lang="ja-JP" altLang="en-US" dirty="0"/>
              <a:t>主成分分析、</a:t>
            </a:r>
            <a:r>
              <a:rPr lang="en-US" altLang="ja-JP" dirty="0"/>
              <a:t>PCA</a:t>
            </a:r>
            <a:r>
              <a:rPr lang="ja-JP" altLang="en-US" dirty="0"/>
              <a:t> </a:t>
            </a:r>
            <a:endParaRPr lang="en-US" altLang="ja-JP" dirty="0"/>
          </a:p>
          <a:p>
            <a:pPr lvl="1"/>
            <a:r>
              <a:rPr lang="ja-JP" altLang="en-US" dirty="0"/>
              <a:t>データの相関を利用した一番基本的なアルゴリズム</a:t>
            </a:r>
            <a:endParaRPr lang="en-US" altLang="ja-JP" dirty="0"/>
          </a:p>
          <a:p>
            <a:pPr lvl="1"/>
            <a:r>
              <a:rPr lang="ja-JP" altLang="en-US" dirty="0"/>
              <a:t>相関のある軸を中心にグラフ全体を回転させて、有効な軸を残す手法</a:t>
            </a:r>
            <a:endParaRPr lang="en-US" altLang="ja-JP" dirty="0"/>
          </a:p>
          <a:p>
            <a:pPr lvl="1"/>
            <a:r>
              <a:rPr lang="ja-JP" altLang="en-US" dirty="0"/>
              <a:t>次元数が少なく、軸間の相関が強い場合にうまく機能する</a:t>
            </a:r>
            <a:endParaRPr lang="en-US" altLang="ja-JP" dirty="0"/>
          </a:p>
          <a:p>
            <a:pPr lvl="2"/>
            <a:endParaRPr lang="en-US" altLang="ja-JP" dirty="0"/>
          </a:p>
          <a:p>
            <a:r>
              <a:rPr lang="en-US" altLang="ja-JP" dirty="0"/>
              <a:t>UMAP</a:t>
            </a:r>
          </a:p>
          <a:p>
            <a:pPr lvl="1"/>
            <a:r>
              <a:rPr lang="ja-JP" altLang="en-US" dirty="0">
                <a:solidFill>
                  <a:srgbClr val="C00000"/>
                </a:solidFill>
              </a:rPr>
              <a:t>局所的な距離構造を維持</a:t>
            </a:r>
            <a:r>
              <a:rPr lang="ja-JP" altLang="en-US" dirty="0"/>
              <a:t>したまま、データをより低次元に写しかえる手法</a:t>
            </a:r>
            <a:endParaRPr lang="en-US" altLang="ja-JP" dirty="0"/>
          </a:p>
          <a:p>
            <a:pPr lvl="2"/>
            <a:r>
              <a:rPr lang="ja-JP" altLang="en-US" dirty="0"/>
              <a:t>曲がったゴムシートを空間に押し付けて、低次元に写しかえるイメージ</a:t>
            </a:r>
            <a:endParaRPr lang="en-US" altLang="ja-JP" dirty="0"/>
          </a:p>
          <a:p>
            <a:pPr lvl="1"/>
            <a:r>
              <a:rPr lang="en-US" altLang="ja-JP" dirty="0"/>
              <a:t>TTTC</a:t>
            </a:r>
            <a:r>
              <a:rPr lang="ja-JP" altLang="en-US" dirty="0"/>
              <a:t>や広聴</a:t>
            </a:r>
            <a:r>
              <a:rPr lang="en-US" altLang="ja-JP" dirty="0"/>
              <a:t>AI</a:t>
            </a:r>
            <a:r>
              <a:rPr lang="ja-JP" altLang="en-US" dirty="0"/>
              <a:t>はこのアルゴリズムを利用している</a:t>
            </a:r>
            <a:endParaRPr lang="en-US" altLang="ja-JP" dirty="0"/>
          </a:p>
          <a:p>
            <a:pPr lvl="1"/>
            <a:endParaRPr lang="en-US" altLang="ja-JP" dirty="0"/>
          </a:p>
          <a:p>
            <a:endParaRPr kumimoji="1" lang="ja-JP" altLang="en-US" dirty="0"/>
          </a:p>
        </p:txBody>
      </p:sp>
      <p:sp>
        <p:nvSpPr>
          <p:cNvPr id="5" name="テキスト ボックス 4">
            <a:extLst>
              <a:ext uri="{FF2B5EF4-FFF2-40B4-BE49-F238E27FC236}">
                <a16:creationId xmlns:a16="http://schemas.microsoft.com/office/drawing/2014/main" id="{F8A52BF7-2B23-C46F-0618-9B578FB898F3}"/>
              </a:ext>
            </a:extLst>
          </p:cNvPr>
          <p:cNvSpPr txBox="1"/>
          <p:nvPr/>
        </p:nvSpPr>
        <p:spPr>
          <a:xfrm>
            <a:off x="7523197" y="5883758"/>
            <a:ext cx="4350522" cy="738664"/>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en-US" altLang="ja-JP" sz="1400" dirty="0"/>
              <a:t>ChatGPT</a:t>
            </a:r>
            <a:r>
              <a:rPr lang="ja-JP" altLang="en-US" sz="1400" dirty="0"/>
              <a:t>に作らせた</a:t>
            </a:r>
            <a:r>
              <a:rPr lang="en-US" altLang="ja-JP" sz="1400" dirty="0"/>
              <a:t>UMAP</a:t>
            </a:r>
            <a:r>
              <a:rPr lang="ja-JP" altLang="en-US" sz="1400" dirty="0"/>
              <a:t>のイメージ図</a:t>
            </a:r>
            <a:endParaRPr lang="en-US" altLang="ja-JP" sz="1400" dirty="0"/>
          </a:p>
          <a:p>
            <a:pPr algn="ctr"/>
            <a:r>
              <a:rPr lang="ja-JP" altLang="en-US" sz="1400" dirty="0">
                <a:hlinkClick r:id="rId3"/>
              </a:rPr>
              <a:t>https://chatgpt.com/c/68499a76-3a44-8009-bec9-fc07df928622</a:t>
            </a:r>
            <a:endParaRPr lang="en-US" altLang="ja-JP" sz="1400" dirty="0"/>
          </a:p>
        </p:txBody>
      </p:sp>
      <p:pic>
        <p:nvPicPr>
          <p:cNvPr id="4098" name="Picture 2" descr="画像が生成されました">
            <a:extLst>
              <a:ext uri="{FF2B5EF4-FFF2-40B4-BE49-F238E27FC236}">
                <a16:creationId xmlns:a16="http://schemas.microsoft.com/office/drawing/2014/main" id="{D972E50A-1C0D-5433-6302-CA53556210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23197" y="1394709"/>
            <a:ext cx="4350522" cy="4350522"/>
          </a:xfrm>
          <a:prstGeom prst="rect">
            <a:avLst/>
          </a:prstGeom>
        </p:spPr>
        <p:style>
          <a:lnRef idx="2">
            <a:schemeClr val="dk1"/>
          </a:lnRef>
          <a:fillRef idx="1">
            <a:schemeClr val="lt1"/>
          </a:fillRef>
          <a:effectRef idx="0">
            <a:schemeClr val="dk1"/>
          </a:effectRef>
          <a:fontRef idx="minor">
            <a:schemeClr val="dk1"/>
          </a:fontRef>
        </p:style>
      </p:pic>
      <p:sp>
        <p:nvSpPr>
          <p:cNvPr id="4" name="スライド番号プレースホルダー 3">
            <a:extLst>
              <a:ext uri="{FF2B5EF4-FFF2-40B4-BE49-F238E27FC236}">
                <a16:creationId xmlns:a16="http://schemas.microsoft.com/office/drawing/2014/main" id="{2980FA9A-BB74-9A9D-81BE-E972A01088DF}"/>
              </a:ext>
            </a:extLst>
          </p:cNvPr>
          <p:cNvSpPr>
            <a:spLocks noGrp="1"/>
          </p:cNvSpPr>
          <p:nvPr>
            <p:ph type="sldNum" sz="quarter" idx="12"/>
          </p:nvPr>
        </p:nvSpPr>
        <p:spPr/>
        <p:txBody>
          <a:bodyPr/>
          <a:lstStyle/>
          <a:p>
            <a:fld id="{FCA3042A-F884-44E0-81D5-7D4A03868EA8}" type="slidenum">
              <a:rPr kumimoji="1" lang="ja-JP" altLang="en-US" smtClean="0"/>
              <a:t>20</a:t>
            </a:fld>
            <a:endParaRPr kumimoji="1" lang="ja-JP" altLang="en-US"/>
          </a:p>
        </p:txBody>
      </p:sp>
    </p:spTree>
    <p:extLst>
      <p:ext uri="{BB962C8B-B14F-4D97-AF65-F5344CB8AC3E}">
        <p14:creationId xmlns:p14="http://schemas.microsoft.com/office/powerpoint/2010/main" val="32163861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8117F8D-2CAE-4628-91E6-C613E97A1609}"/>
              </a:ext>
            </a:extLst>
          </p:cNvPr>
          <p:cNvSpPr>
            <a:spLocks noGrp="1"/>
          </p:cNvSpPr>
          <p:nvPr>
            <p:ph type="title"/>
          </p:nvPr>
        </p:nvSpPr>
        <p:spPr/>
        <p:txBody>
          <a:bodyPr>
            <a:normAutofit fontScale="90000"/>
          </a:bodyPr>
          <a:lstStyle/>
          <a:p>
            <a:r>
              <a:rPr kumimoji="1" lang="en-US" altLang="ja-JP" dirty="0"/>
              <a:t>UMAP</a:t>
            </a:r>
            <a:r>
              <a:rPr kumimoji="1" lang="ja-JP" altLang="en-US" dirty="0"/>
              <a:t>のデモンストレーション</a:t>
            </a:r>
          </a:p>
        </p:txBody>
      </p:sp>
      <p:sp>
        <p:nvSpPr>
          <p:cNvPr id="10" name="コンテンツ プレースホルダー 9">
            <a:extLst>
              <a:ext uri="{FF2B5EF4-FFF2-40B4-BE49-F238E27FC236}">
                <a16:creationId xmlns:a16="http://schemas.microsoft.com/office/drawing/2014/main" id="{4BDB8527-B00D-F2F1-491C-2F44F8395AFB}"/>
              </a:ext>
            </a:extLst>
          </p:cNvPr>
          <p:cNvSpPr>
            <a:spLocks noGrp="1"/>
          </p:cNvSpPr>
          <p:nvPr>
            <p:ph idx="1"/>
          </p:nvPr>
        </p:nvSpPr>
        <p:spPr>
          <a:xfrm>
            <a:off x="838200" y="1173079"/>
            <a:ext cx="10515600" cy="1143401"/>
          </a:xfrm>
        </p:spPr>
        <p:txBody>
          <a:bodyPr>
            <a:normAutofit fontScale="70000" lnSpcReduction="20000"/>
          </a:bodyPr>
          <a:lstStyle/>
          <a:p>
            <a:r>
              <a:rPr lang="en-US" altLang="ja-JP" dirty="0"/>
              <a:t>MNIST</a:t>
            </a:r>
            <a:r>
              <a:rPr lang="ja-JP" altLang="en-US" dirty="0"/>
              <a:t>（手書きの数字）のデータを</a:t>
            </a:r>
            <a:r>
              <a:rPr lang="en-US" altLang="ja-JP" dirty="0"/>
              <a:t>PCA</a:t>
            </a:r>
            <a:r>
              <a:rPr lang="ja-JP" altLang="en-US" dirty="0"/>
              <a:t>と</a:t>
            </a:r>
            <a:r>
              <a:rPr lang="en-US" altLang="ja-JP" dirty="0"/>
              <a:t>UMAP</a:t>
            </a:r>
            <a:r>
              <a:rPr lang="ja-JP" altLang="en-US" dirty="0"/>
              <a:t>で</a:t>
            </a:r>
            <a:r>
              <a:rPr lang="en-US" altLang="ja-JP" dirty="0"/>
              <a:t>2</a:t>
            </a:r>
            <a:r>
              <a:rPr lang="ja-JP" altLang="en-US" dirty="0"/>
              <a:t>次元の次元圧縮して可視化</a:t>
            </a:r>
            <a:endParaRPr lang="en-US" altLang="ja-JP" dirty="0"/>
          </a:p>
          <a:p>
            <a:r>
              <a:rPr lang="en-US" altLang="ja-JP" dirty="0"/>
              <a:t>PCA</a:t>
            </a:r>
            <a:r>
              <a:rPr lang="ja-JP" altLang="en-US" dirty="0"/>
              <a:t>はグチャグチャだが、</a:t>
            </a:r>
            <a:r>
              <a:rPr lang="en-US" altLang="ja-JP" dirty="0"/>
              <a:t>UMAP</a:t>
            </a:r>
            <a:r>
              <a:rPr lang="ja-JP" altLang="en-US" dirty="0"/>
              <a:t>は上手く分離出来ている</a:t>
            </a:r>
            <a:endParaRPr lang="en-US" altLang="ja-JP" dirty="0"/>
          </a:p>
          <a:p>
            <a:pPr lvl="1"/>
            <a:r>
              <a:rPr lang="ja-JP" altLang="en-US" dirty="0"/>
              <a:t>手書きだと間違いやすい、</a:t>
            </a:r>
            <a:r>
              <a:rPr lang="en-US" altLang="ja-JP" dirty="0"/>
              <a:t>{0,6}</a:t>
            </a:r>
            <a:r>
              <a:rPr lang="ja-JP" altLang="en-US" dirty="0"/>
              <a:t>、</a:t>
            </a:r>
            <a:r>
              <a:rPr lang="en-US" altLang="ja-JP" dirty="0"/>
              <a:t>{2,3,5,8}</a:t>
            </a:r>
            <a:r>
              <a:rPr lang="ja-JP" altLang="en-US" dirty="0"/>
              <a:t>、</a:t>
            </a:r>
            <a:r>
              <a:rPr lang="en-US" altLang="ja-JP" dirty="0"/>
              <a:t>{4,9,7}</a:t>
            </a:r>
            <a:r>
              <a:rPr lang="ja-JP" altLang="en-US" dirty="0"/>
              <a:t> が隣接しながら分離されている</a:t>
            </a:r>
            <a:endParaRPr lang="en-US" altLang="ja-JP" dirty="0"/>
          </a:p>
        </p:txBody>
      </p:sp>
      <p:pic>
        <p:nvPicPr>
          <p:cNvPr id="11" name="コンテンツ プレースホルダー 4" descr="グラフ, 散布図&#10;&#10;AI 生成コンテンツは誤りを含む可能性があります。">
            <a:extLst>
              <a:ext uri="{FF2B5EF4-FFF2-40B4-BE49-F238E27FC236}">
                <a16:creationId xmlns:a16="http://schemas.microsoft.com/office/drawing/2014/main" id="{6D820EB8-0D55-63E7-92B5-0AEAF38064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424763"/>
            <a:ext cx="10515600" cy="4164354"/>
          </a:xfrm>
          <a:prstGeom prst="rect">
            <a:avLst/>
          </a:prstGeom>
        </p:spPr>
      </p:pic>
      <p:sp>
        <p:nvSpPr>
          <p:cNvPr id="3" name="テキスト ボックス 2">
            <a:extLst>
              <a:ext uri="{FF2B5EF4-FFF2-40B4-BE49-F238E27FC236}">
                <a16:creationId xmlns:a16="http://schemas.microsoft.com/office/drawing/2014/main" id="{9DBBFB44-CC23-E981-9E88-787F80AD102A}"/>
              </a:ext>
            </a:extLst>
          </p:cNvPr>
          <p:cNvSpPr txBox="1"/>
          <p:nvPr/>
        </p:nvSpPr>
        <p:spPr>
          <a:xfrm>
            <a:off x="7134113" y="3749040"/>
            <a:ext cx="356348" cy="369332"/>
          </a:xfrm>
          <a:prstGeom prst="rect">
            <a:avLst/>
          </a:prstGeom>
          <a:solidFill>
            <a:schemeClr val="bg2">
              <a:lumMod val="90000"/>
              <a:alpha val="50000"/>
            </a:schemeClr>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⓪</a:t>
            </a:r>
          </a:p>
        </p:txBody>
      </p:sp>
      <p:sp>
        <p:nvSpPr>
          <p:cNvPr id="4" name="テキスト ボックス 3">
            <a:extLst>
              <a:ext uri="{FF2B5EF4-FFF2-40B4-BE49-F238E27FC236}">
                <a16:creationId xmlns:a16="http://schemas.microsoft.com/office/drawing/2014/main" id="{DE794F0D-F2C7-2BD2-9524-E12F49E7D9A5}"/>
              </a:ext>
            </a:extLst>
          </p:cNvPr>
          <p:cNvSpPr txBox="1"/>
          <p:nvPr/>
        </p:nvSpPr>
        <p:spPr>
          <a:xfrm>
            <a:off x="6897893" y="4655820"/>
            <a:ext cx="356348" cy="369332"/>
          </a:xfrm>
          <a:prstGeom prst="rect">
            <a:avLst/>
          </a:prstGeom>
          <a:solidFill>
            <a:schemeClr val="bg2">
              <a:lumMod val="90000"/>
              <a:alpha val="50000"/>
            </a:schemeClr>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ja-JP" altLang="en-US" dirty="0"/>
              <a:t>⑥</a:t>
            </a:r>
            <a:endParaRPr kumimoji="1" lang="ja-JP" altLang="en-US" dirty="0"/>
          </a:p>
        </p:txBody>
      </p:sp>
      <p:sp>
        <p:nvSpPr>
          <p:cNvPr id="7" name="テキスト ボックス 6">
            <a:extLst>
              <a:ext uri="{FF2B5EF4-FFF2-40B4-BE49-F238E27FC236}">
                <a16:creationId xmlns:a16="http://schemas.microsoft.com/office/drawing/2014/main" id="{C7528F3B-6A6A-516B-ED8A-48B1EA8C98DA}"/>
              </a:ext>
            </a:extLst>
          </p:cNvPr>
          <p:cNvSpPr txBox="1"/>
          <p:nvPr/>
        </p:nvSpPr>
        <p:spPr>
          <a:xfrm>
            <a:off x="8124713" y="4160044"/>
            <a:ext cx="356348" cy="369332"/>
          </a:xfrm>
          <a:prstGeom prst="rect">
            <a:avLst/>
          </a:prstGeom>
          <a:solidFill>
            <a:schemeClr val="bg2">
              <a:lumMod val="90000"/>
              <a:alpha val="50000"/>
            </a:schemeClr>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②</a:t>
            </a:r>
          </a:p>
        </p:txBody>
      </p:sp>
      <p:sp>
        <p:nvSpPr>
          <p:cNvPr id="8" name="テキスト ボックス 7">
            <a:extLst>
              <a:ext uri="{FF2B5EF4-FFF2-40B4-BE49-F238E27FC236}">
                <a16:creationId xmlns:a16="http://schemas.microsoft.com/office/drawing/2014/main" id="{BB119E54-FA51-777C-5141-AA37813F9B78}"/>
              </a:ext>
            </a:extLst>
          </p:cNvPr>
          <p:cNvSpPr txBox="1"/>
          <p:nvPr/>
        </p:nvSpPr>
        <p:spPr>
          <a:xfrm>
            <a:off x="8481061" y="3933706"/>
            <a:ext cx="356348" cy="369332"/>
          </a:xfrm>
          <a:prstGeom prst="rect">
            <a:avLst/>
          </a:prstGeom>
          <a:solidFill>
            <a:schemeClr val="bg2">
              <a:lumMod val="90000"/>
              <a:alpha val="50000"/>
            </a:schemeClr>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③</a:t>
            </a:r>
          </a:p>
        </p:txBody>
      </p:sp>
      <p:sp>
        <p:nvSpPr>
          <p:cNvPr id="9" name="テキスト ボックス 8">
            <a:extLst>
              <a:ext uri="{FF2B5EF4-FFF2-40B4-BE49-F238E27FC236}">
                <a16:creationId xmlns:a16="http://schemas.microsoft.com/office/drawing/2014/main" id="{C140EF92-3B54-91A3-17C3-23E4E63E6D41}"/>
              </a:ext>
            </a:extLst>
          </p:cNvPr>
          <p:cNvSpPr txBox="1"/>
          <p:nvPr/>
        </p:nvSpPr>
        <p:spPr>
          <a:xfrm>
            <a:off x="8481061" y="3096127"/>
            <a:ext cx="356348" cy="369332"/>
          </a:xfrm>
          <a:prstGeom prst="rect">
            <a:avLst/>
          </a:prstGeom>
          <a:solidFill>
            <a:schemeClr val="bg2">
              <a:lumMod val="90000"/>
              <a:alpha val="50000"/>
            </a:schemeClr>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⑤</a:t>
            </a:r>
          </a:p>
        </p:txBody>
      </p:sp>
      <p:sp>
        <p:nvSpPr>
          <p:cNvPr id="12" name="テキスト ボックス 11">
            <a:extLst>
              <a:ext uri="{FF2B5EF4-FFF2-40B4-BE49-F238E27FC236}">
                <a16:creationId xmlns:a16="http://schemas.microsoft.com/office/drawing/2014/main" id="{C16DD166-B2F9-3AC1-B22B-E669E5E370D6}"/>
              </a:ext>
            </a:extLst>
          </p:cNvPr>
          <p:cNvSpPr txBox="1"/>
          <p:nvPr/>
        </p:nvSpPr>
        <p:spPr>
          <a:xfrm>
            <a:off x="9243956" y="3564374"/>
            <a:ext cx="356348" cy="369332"/>
          </a:xfrm>
          <a:prstGeom prst="rect">
            <a:avLst/>
          </a:prstGeom>
          <a:solidFill>
            <a:schemeClr val="bg2">
              <a:lumMod val="90000"/>
              <a:alpha val="50000"/>
            </a:schemeClr>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⑧</a:t>
            </a:r>
          </a:p>
        </p:txBody>
      </p:sp>
      <p:sp>
        <p:nvSpPr>
          <p:cNvPr id="13" name="テキスト ボックス 12">
            <a:extLst>
              <a:ext uri="{FF2B5EF4-FFF2-40B4-BE49-F238E27FC236}">
                <a16:creationId xmlns:a16="http://schemas.microsoft.com/office/drawing/2014/main" id="{D078D953-888E-A620-0AC7-5607AAC76F62}"/>
              </a:ext>
            </a:extLst>
          </p:cNvPr>
          <p:cNvSpPr txBox="1"/>
          <p:nvPr/>
        </p:nvSpPr>
        <p:spPr>
          <a:xfrm>
            <a:off x="10150736" y="3082673"/>
            <a:ext cx="356348" cy="369332"/>
          </a:xfrm>
          <a:prstGeom prst="rect">
            <a:avLst/>
          </a:prstGeom>
          <a:solidFill>
            <a:schemeClr val="bg2">
              <a:lumMod val="90000"/>
              <a:alpha val="50000"/>
            </a:schemeClr>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①</a:t>
            </a:r>
          </a:p>
        </p:txBody>
      </p:sp>
      <p:sp>
        <p:nvSpPr>
          <p:cNvPr id="14" name="テキスト ボックス 13">
            <a:extLst>
              <a:ext uri="{FF2B5EF4-FFF2-40B4-BE49-F238E27FC236}">
                <a16:creationId xmlns:a16="http://schemas.microsoft.com/office/drawing/2014/main" id="{AA926ACB-01D5-DACA-55DE-321C3B327088}"/>
              </a:ext>
            </a:extLst>
          </p:cNvPr>
          <p:cNvSpPr txBox="1"/>
          <p:nvPr/>
        </p:nvSpPr>
        <p:spPr>
          <a:xfrm>
            <a:off x="9422130" y="4655820"/>
            <a:ext cx="356348" cy="369332"/>
          </a:xfrm>
          <a:prstGeom prst="rect">
            <a:avLst/>
          </a:prstGeom>
          <a:solidFill>
            <a:schemeClr val="bg2">
              <a:lumMod val="90000"/>
              <a:alpha val="50000"/>
            </a:schemeClr>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④</a:t>
            </a:r>
          </a:p>
        </p:txBody>
      </p:sp>
      <p:sp>
        <p:nvSpPr>
          <p:cNvPr id="15" name="テキスト ボックス 14">
            <a:extLst>
              <a:ext uri="{FF2B5EF4-FFF2-40B4-BE49-F238E27FC236}">
                <a16:creationId xmlns:a16="http://schemas.microsoft.com/office/drawing/2014/main" id="{F7013154-7CC7-3983-8587-4E818E54A8B2}"/>
              </a:ext>
            </a:extLst>
          </p:cNvPr>
          <p:cNvSpPr txBox="1"/>
          <p:nvPr/>
        </p:nvSpPr>
        <p:spPr>
          <a:xfrm>
            <a:off x="9315450" y="5377934"/>
            <a:ext cx="356348" cy="369332"/>
          </a:xfrm>
          <a:prstGeom prst="rect">
            <a:avLst/>
          </a:prstGeom>
          <a:solidFill>
            <a:schemeClr val="bg2">
              <a:lumMod val="90000"/>
              <a:alpha val="50000"/>
            </a:schemeClr>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⑨</a:t>
            </a:r>
          </a:p>
        </p:txBody>
      </p:sp>
      <p:sp>
        <p:nvSpPr>
          <p:cNvPr id="16" name="テキスト ボックス 15">
            <a:extLst>
              <a:ext uri="{FF2B5EF4-FFF2-40B4-BE49-F238E27FC236}">
                <a16:creationId xmlns:a16="http://schemas.microsoft.com/office/drawing/2014/main" id="{B62743A0-A202-2E02-A6F3-11DFAB191B9B}"/>
              </a:ext>
            </a:extLst>
          </p:cNvPr>
          <p:cNvSpPr txBox="1"/>
          <p:nvPr/>
        </p:nvSpPr>
        <p:spPr>
          <a:xfrm>
            <a:off x="10328910" y="5193268"/>
            <a:ext cx="356348" cy="369332"/>
          </a:xfrm>
          <a:prstGeom prst="rect">
            <a:avLst/>
          </a:prstGeom>
          <a:solidFill>
            <a:schemeClr val="bg2">
              <a:lumMod val="90000"/>
              <a:alpha val="50000"/>
            </a:schemeClr>
          </a:solid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ja-JP" altLang="en-US" dirty="0"/>
              <a:t>⑦</a:t>
            </a:r>
            <a:endParaRPr kumimoji="1" lang="ja-JP" altLang="en-US" dirty="0"/>
          </a:p>
        </p:txBody>
      </p:sp>
      <p:sp>
        <p:nvSpPr>
          <p:cNvPr id="5" name="スライド番号プレースホルダー 4">
            <a:extLst>
              <a:ext uri="{FF2B5EF4-FFF2-40B4-BE49-F238E27FC236}">
                <a16:creationId xmlns:a16="http://schemas.microsoft.com/office/drawing/2014/main" id="{D408B1B0-E211-9FC5-9013-5BB5BCD76747}"/>
              </a:ext>
            </a:extLst>
          </p:cNvPr>
          <p:cNvSpPr>
            <a:spLocks noGrp="1"/>
          </p:cNvSpPr>
          <p:nvPr>
            <p:ph type="sldNum" sz="quarter" idx="12"/>
          </p:nvPr>
        </p:nvSpPr>
        <p:spPr/>
        <p:txBody>
          <a:bodyPr/>
          <a:lstStyle/>
          <a:p>
            <a:fld id="{FCA3042A-F884-44E0-81D5-7D4A03868EA8}" type="slidenum">
              <a:rPr kumimoji="1" lang="ja-JP" altLang="en-US" smtClean="0"/>
              <a:t>21</a:t>
            </a:fld>
            <a:endParaRPr kumimoji="1" lang="ja-JP" altLang="en-US"/>
          </a:p>
        </p:txBody>
      </p:sp>
    </p:spTree>
    <p:extLst>
      <p:ext uri="{BB962C8B-B14F-4D97-AF65-F5344CB8AC3E}">
        <p14:creationId xmlns:p14="http://schemas.microsoft.com/office/powerpoint/2010/main" val="41118743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DF46D5-7F17-CF67-47AC-FAC8180C17F5}"/>
              </a:ext>
            </a:extLst>
          </p:cNvPr>
          <p:cNvSpPr>
            <a:spLocks noGrp="1"/>
          </p:cNvSpPr>
          <p:nvPr>
            <p:ph type="title"/>
          </p:nvPr>
        </p:nvSpPr>
        <p:spPr/>
        <p:txBody>
          <a:bodyPr>
            <a:normAutofit fontScale="90000"/>
          </a:bodyPr>
          <a:lstStyle/>
          <a:p>
            <a:r>
              <a:rPr kumimoji="1" lang="en-US" altLang="ja-JP" dirty="0"/>
              <a:t>TTTC</a:t>
            </a:r>
            <a:r>
              <a:rPr kumimoji="1" lang="ja-JP" altLang="en-US" dirty="0"/>
              <a:t>の</a:t>
            </a:r>
            <a:r>
              <a:rPr kumimoji="1" lang="en-US" altLang="ja-JP" dirty="0"/>
              <a:t>Turbo</a:t>
            </a:r>
            <a:r>
              <a:rPr kumimoji="1" lang="ja-JP" altLang="en-US" dirty="0"/>
              <a:t>と</a:t>
            </a:r>
            <a:r>
              <a:rPr kumimoji="1" lang="en-US" altLang="ja-JP" dirty="0"/>
              <a:t>Scatter</a:t>
            </a:r>
            <a:endParaRPr kumimoji="1" lang="ja-JP" altLang="en-US" dirty="0"/>
          </a:p>
        </p:txBody>
      </p:sp>
      <p:sp>
        <p:nvSpPr>
          <p:cNvPr id="3" name="コンテンツ プレースホルダー 2">
            <a:extLst>
              <a:ext uri="{FF2B5EF4-FFF2-40B4-BE49-F238E27FC236}">
                <a16:creationId xmlns:a16="http://schemas.microsoft.com/office/drawing/2014/main" id="{5F6DFC3C-A2E7-2464-D826-943665454545}"/>
              </a:ext>
            </a:extLst>
          </p:cNvPr>
          <p:cNvSpPr>
            <a:spLocks noGrp="1"/>
          </p:cNvSpPr>
          <p:nvPr>
            <p:ph idx="1"/>
          </p:nvPr>
        </p:nvSpPr>
        <p:spPr>
          <a:xfrm>
            <a:off x="838200" y="1173079"/>
            <a:ext cx="10515600" cy="1265321"/>
          </a:xfrm>
        </p:spPr>
        <p:txBody>
          <a:bodyPr>
            <a:normAutofit fontScale="92500"/>
          </a:bodyPr>
          <a:lstStyle/>
          <a:p>
            <a:r>
              <a:rPr kumimoji="1" lang="en-US" altLang="ja-JP" dirty="0"/>
              <a:t>TTTC</a:t>
            </a:r>
            <a:r>
              <a:rPr kumimoji="1" lang="ja-JP" altLang="en-US" dirty="0"/>
              <a:t>には</a:t>
            </a:r>
            <a:r>
              <a:rPr kumimoji="1" lang="en-US" altLang="ja-JP" dirty="0"/>
              <a:t>Turbo</a:t>
            </a:r>
            <a:r>
              <a:rPr kumimoji="1" lang="ja-JP" altLang="en-US" dirty="0"/>
              <a:t>（左）と</a:t>
            </a:r>
            <a:r>
              <a:rPr kumimoji="1" lang="en-US" altLang="ja-JP" dirty="0"/>
              <a:t>Scatter</a:t>
            </a:r>
            <a:r>
              <a:rPr kumimoji="1" lang="ja-JP" altLang="en-US" dirty="0"/>
              <a:t>（右）という二つの実装がある</a:t>
            </a:r>
            <a:endParaRPr kumimoji="1" lang="en-US" altLang="ja-JP" dirty="0"/>
          </a:p>
          <a:p>
            <a:r>
              <a:rPr lang="en-US" altLang="ja-JP" dirty="0"/>
              <a:t>Turbo</a:t>
            </a:r>
            <a:r>
              <a:rPr lang="ja-JP" altLang="en-US" dirty="0"/>
              <a:t>は意見分類・ブレイクダウン、</a:t>
            </a:r>
            <a:r>
              <a:rPr lang="en-US" altLang="ja-JP" dirty="0"/>
              <a:t>Scatter</a:t>
            </a:r>
            <a:r>
              <a:rPr lang="ja-JP" altLang="en-US" dirty="0"/>
              <a:t>は意見可視化</a:t>
            </a:r>
            <a:endParaRPr kumimoji="1" lang="en-US" altLang="ja-JP" dirty="0"/>
          </a:p>
          <a:p>
            <a:endParaRPr kumimoji="1" lang="en-US" altLang="ja-JP" dirty="0"/>
          </a:p>
        </p:txBody>
      </p:sp>
      <p:pic>
        <p:nvPicPr>
          <p:cNvPr id="5" name="図 4">
            <a:extLst>
              <a:ext uri="{FF2B5EF4-FFF2-40B4-BE49-F238E27FC236}">
                <a16:creationId xmlns:a16="http://schemas.microsoft.com/office/drawing/2014/main" id="{A0A5F46C-8BDE-944A-EA1C-B9F4C1D9ABF5}"/>
              </a:ext>
            </a:extLst>
          </p:cNvPr>
          <p:cNvPicPr>
            <a:picLocks noChangeAspect="1"/>
          </p:cNvPicPr>
          <p:nvPr/>
        </p:nvPicPr>
        <p:blipFill>
          <a:blip r:embed="rId3"/>
          <a:stretch>
            <a:fillRect/>
          </a:stretch>
        </p:blipFill>
        <p:spPr>
          <a:xfrm>
            <a:off x="728674" y="2438400"/>
            <a:ext cx="4641371" cy="3939131"/>
          </a:xfrm>
          <a:prstGeom prst="rect">
            <a:avLst/>
          </a:prstGeom>
        </p:spPr>
        <p:style>
          <a:lnRef idx="2">
            <a:schemeClr val="dk1"/>
          </a:lnRef>
          <a:fillRef idx="1">
            <a:schemeClr val="lt1"/>
          </a:fillRef>
          <a:effectRef idx="0">
            <a:schemeClr val="dk1"/>
          </a:effectRef>
          <a:fontRef idx="minor">
            <a:schemeClr val="dk1"/>
          </a:fontRef>
        </p:style>
      </p:pic>
      <p:sp>
        <p:nvSpPr>
          <p:cNvPr id="7" name="テキスト ボックス 6">
            <a:extLst>
              <a:ext uri="{FF2B5EF4-FFF2-40B4-BE49-F238E27FC236}">
                <a16:creationId xmlns:a16="http://schemas.microsoft.com/office/drawing/2014/main" id="{3C263786-0FEF-B01D-B430-EF3E596CF7FC}"/>
              </a:ext>
            </a:extLst>
          </p:cNvPr>
          <p:cNvSpPr txBox="1"/>
          <p:nvPr/>
        </p:nvSpPr>
        <p:spPr>
          <a:xfrm>
            <a:off x="0" y="6424960"/>
            <a:ext cx="609872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ja-JP" altLang="en-US" dirty="0">
                <a:hlinkClick r:id="rId4"/>
              </a:rPr>
              <a:t>https://tttc-turbo.web.app/report/taiwan-zh</a:t>
            </a:r>
            <a:endParaRPr lang="en-US" altLang="ja-JP" dirty="0"/>
          </a:p>
        </p:txBody>
      </p:sp>
      <p:pic>
        <p:nvPicPr>
          <p:cNvPr id="1026" name="Picture 2">
            <a:extLst>
              <a:ext uri="{FF2B5EF4-FFF2-40B4-BE49-F238E27FC236}">
                <a16:creationId xmlns:a16="http://schemas.microsoft.com/office/drawing/2014/main" id="{4F3429A7-29B1-4F33-C8F7-EF0D8E58011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83535" y="2553185"/>
            <a:ext cx="5870760" cy="3571062"/>
          </a:xfrm>
          <a:prstGeom prst="rect">
            <a:avLst/>
          </a:prstGeom>
        </p:spPr>
        <p:style>
          <a:lnRef idx="2">
            <a:schemeClr val="dk1"/>
          </a:lnRef>
          <a:fillRef idx="1">
            <a:schemeClr val="lt1"/>
          </a:fillRef>
          <a:effectRef idx="0">
            <a:schemeClr val="dk1"/>
          </a:effectRef>
          <a:fontRef idx="minor">
            <a:schemeClr val="dk1"/>
          </a:fontRef>
        </p:style>
      </p:pic>
      <p:sp>
        <p:nvSpPr>
          <p:cNvPr id="9" name="テキスト ボックス 8">
            <a:extLst>
              <a:ext uri="{FF2B5EF4-FFF2-40B4-BE49-F238E27FC236}">
                <a16:creationId xmlns:a16="http://schemas.microsoft.com/office/drawing/2014/main" id="{177C24ED-EACA-C1EA-9313-19D6472AA5B1}"/>
              </a:ext>
            </a:extLst>
          </p:cNvPr>
          <p:cNvSpPr txBox="1"/>
          <p:nvPr/>
        </p:nvSpPr>
        <p:spPr>
          <a:xfrm>
            <a:off x="5867206" y="6147961"/>
            <a:ext cx="6097978"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en-US" altLang="ja-JP" dirty="0">
                <a:hlinkClick r:id="rId6"/>
              </a:rPr>
              <a:t>https://broadlistening.seisakukikaku.metro.tokyo.lg.jp/20250131/index.html</a:t>
            </a:r>
            <a:endParaRPr lang="en-US" altLang="ja-JP" dirty="0"/>
          </a:p>
        </p:txBody>
      </p:sp>
      <p:sp>
        <p:nvSpPr>
          <p:cNvPr id="4" name="スライド番号プレースホルダー 3">
            <a:extLst>
              <a:ext uri="{FF2B5EF4-FFF2-40B4-BE49-F238E27FC236}">
                <a16:creationId xmlns:a16="http://schemas.microsoft.com/office/drawing/2014/main" id="{8E6B3237-FA1C-1A7E-7B1C-39E6A36DB3AE}"/>
              </a:ext>
            </a:extLst>
          </p:cNvPr>
          <p:cNvSpPr>
            <a:spLocks noGrp="1"/>
          </p:cNvSpPr>
          <p:nvPr>
            <p:ph type="sldNum" sz="quarter" idx="12"/>
          </p:nvPr>
        </p:nvSpPr>
        <p:spPr/>
        <p:txBody>
          <a:bodyPr/>
          <a:lstStyle/>
          <a:p>
            <a:fld id="{FCA3042A-F884-44E0-81D5-7D4A03868EA8}" type="slidenum">
              <a:rPr kumimoji="1" lang="ja-JP" altLang="en-US" smtClean="0"/>
              <a:t>22</a:t>
            </a:fld>
            <a:endParaRPr kumimoji="1" lang="ja-JP" altLang="en-US"/>
          </a:p>
        </p:txBody>
      </p:sp>
    </p:spTree>
    <p:extLst>
      <p:ext uri="{BB962C8B-B14F-4D97-AF65-F5344CB8AC3E}">
        <p14:creationId xmlns:p14="http://schemas.microsoft.com/office/powerpoint/2010/main" val="36309841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A1EA294-885B-BDEF-758C-5BC2E5BAF45D}"/>
              </a:ext>
            </a:extLst>
          </p:cNvPr>
          <p:cNvSpPr>
            <a:spLocks noGrp="1"/>
          </p:cNvSpPr>
          <p:nvPr>
            <p:ph type="title"/>
          </p:nvPr>
        </p:nvSpPr>
        <p:spPr/>
        <p:txBody>
          <a:bodyPr>
            <a:normAutofit fontScale="90000"/>
          </a:bodyPr>
          <a:lstStyle/>
          <a:p>
            <a:r>
              <a:rPr kumimoji="1" lang="en-US" altLang="ja-JP" dirty="0"/>
              <a:t>TTTC</a:t>
            </a:r>
            <a:r>
              <a:rPr kumimoji="1" lang="ja-JP" altLang="en-US" dirty="0"/>
              <a:t> </a:t>
            </a:r>
            <a:r>
              <a:rPr kumimoji="1" lang="en-US" altLang="ja-JP" dirty="0"/>
              <a:t>Scatter</a:t>
            </a:r>
            <a:r>
              <a:rPr kumimoji="1" lang="ja-JP" altLang="en-US" dirty="0"/>
              <a:t>の課題、広聴</a:t>
            </a:r>
            <a:r>
              <a:rPr kumimoji="1" lang="en-US" altLang="ja-JP" dirty="0"/>
              <a:t>AI</a:t>
            </a:r>
            <a:r>
              <a:rPr kumimoji="1" lang="ja-JP" altLang="en-US" dirty="0"/>
              <a:t>へ</a:t>
            </a:r>
          </a:p>
        </p:txBody>
      </p:sp>
      <p:sp>
        <p:nvSpPr>
          <p:cNvPr id="3" name="コンテンツ プレースホルダー 2">
            <a:extLst>
              <a:ext uri="{FF2B5EF4-FFF2-40B4-BE49-F238E27FC236}">
                <a16:creationId xmlns:a16="http://schemas.microsoft.com/office/drawing/2014/main" id="{248A91BD-EDF9-1929-D5E4-EF01745B72A5}"/>
              </a:ext>
            </a:extLst>
          </p:cNvPr>
          <p:cNvSpPr>
            <a:spLocks noGrp="1"/>
          </p:cNvSpPr>
          <p:nvPr>
            <p:ph idx="1"/>
          </p:nvPr>
        </p:nvSpPr>
        <p:spPr>
          <a:xfrm>
            <a:off x="838200" y="1173079"/>
            <a:ext cx="5135880" cy="5548396"/>
          </a:xfrm>
        </p:spPr>
        <p:txBody>
          <a:bodyPr>
            <a:normAutofit fontScale="92500"/>
          </a:bodyPr>
          <a:lstStyle/>
          <a:p>
            <a:r>
              <a:rPr lang="en-US" altLang="ja-JP" dirty="0"/>
              <a:t>TTTC</a:t>
            </a:r>
            <a:r>
              <a:rPr lang="ja-JP" altLang="en-US" dirty="0"/>
              <a:t> </a:t>
            </a:r>
            <a:r>
              <a:rPr lang="en-US" altLang="ja-JP" dirty="0"/>
              <a:t>Scatter</a:t>
            </a:r>
            <a:r>
              <a:rPr lang="ja-JP" altLang="en-US" dirty="0"/>
              <a:t>はレポート作成にコマンドラインが必須で、プログラマ専用ツールになっている</a:t>
            </a:r>
            <a:endParaRPr kumimoji="1" lang="en-US" altLang="ja-JP" dirty="0"/>
          </a:p>
          <a:p>
            <a:pPr lvl="1"/>
            <a:r>
              <a:rPr lang="ja-JP" altLang="en-US" dirty="0"/>
              <a:t>自治体職員が自ら使うには、かなりしんどい構成</a:t>
            </a:r>
            <a:endParaRPr kumimoji="1" lang="en-US" altLang="ja-JP" dirty="0"/>
          </a:p>
          <a:p>
            <a:pPr lvl="1"/>
            <a:endParaRPr kumimoji="1" lang="en-US" altLang="ja-JP" dirty="0"/>
          </a:p>
          <a:p>
            <a:r>
              <a:rPr lang="ja-JP" altLang="en-US" dirty="0"/>
              <a:t>広聴</a:t>
            </a:r>
            <a:r>
              <a:rPr lang="en-US" altLang="ja-JP" dirty="0"/>
              <a:t>AI</a:t>
            </a:r>
            <a:r>
              <a:rPr lang="ja-JP" altLang="en-US" dirty="0"/>
              <a:t>では、管理画面を作成し、誰でもレポートを作成可能にし、プレビュー機能を搭載</a:t>
            </a:r>
            <a:endParaRPr lang="en-US" altLang="ja-JP" dirty="0"/>
          </a:p>
          <a:p>
            <a:r>
              <a:rPr lang="en-US" altLang="ja-JP" dirty="0"/>
              <a:t>docker</a:t>
            </a:r>
            <a:r>
              <a:rPr lang="ja-JP" altLang="en-US" dirty="0"/>
              <a:t>で環境構築を容易にした</a:t>
            </a:r>
            <a:endParaRPr lang="en-US" altLang="ja-JP" dirty="0"/>
          </a:p>
        </p:txBody>
      </p:sp>
      <p:pic>
        <p:nvPicPr>
          <p:cNvPr id="5" name="図 4">
            <a:extLst>
              <a:ext uri="{FF2B5EF4-FFF2-40B4-BE49-F238E27FC236}">
                <a16:creationId xmlns:a16="http://schemas.microsoft.com/office/drawing/2014/main" id="{F19D4E45-C6DE-C9B9-636E-571EB0EC5B2C}"/>
              </a:ext>
            </a:extLst>
          </p:cNvPr>
          <p:cNvPicPr>
            <a:picLocks noChangeAspect="1"/>
          </p:cNvPicPr>
          <p:nvPr/>
        </p:nvPicPr>
        <p:blipFill>
          <a:blip r:embed="rId3"/>
          <a:stretch>
            <a:fillRect/>
          </a:stretch>
        </p:blipFill>
        <p:spPr>
          <a:xfrm>
            <a:off x="6298516" y="1272540"/>
            <a:ext cx="5333678" cy="5006340"/>
          </a:xfrm>
          <a:prstGeom prst="rect">
            <a:avLst/>
          </a:prstGeom>
        </p:spPr>
        <p:style>
          <a:lnRef idx="2">
            <a:schemeClr val="dk1"/>
          </a:lnRef>
          <a:fillRef idx="1">
            <a:schemeClr val="lt1"/>
          </a:fillRef>
          <a:effectRef idx="0">
            <a:schemeClr val="dk1"/>
          </a:effectRef>
          <a:fontRef idx="minor">
            <a:schemeClr val="dk1"/>
          </a:fontRef>
        </p:style>
      </p:pic>
      <p:sp>
        <p:nvSpPr>
          <p:cNvPr id="7" name="テキスト ボックス 6">
            <a:extLst>
              <a:ext uri="{FF2B5EF4-FFF2-40B4-BE49-F238E27FC236}">
                <a16:creationId xmlns:a16="http://schemas.microsoft.com/office/drawing/2014/main" id="{7871BC14-8DE6-16CD-D5FD-D912B52CE60B}"/>
              </a:ext>
            </a:extLst>
          </p:cNvPr>
          <p:cNvSpPr txBox="1"/>
          <p:nvPr/>
        </p:nvSpPr>
        <p:spPr>
          <a:xfrm>
            <a:off x="6659880" y="6334780"/>
            <a:ext cx="4800600" cy="523220"/>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ja-JP" altLang="en-US" sz="1400" dirty="0">
                <a:hlinkClick r:id="rId4"/>
              </a:rPr>
              <a:t>https://github.com/AIObjectives/talk-to-the-city-reports/tree/main/scatter</a:t>
            </a:r>
            <a:endParaRPr lang="en-US" altLang="ja-JP" sz="1400" dirty="0"/>
          </a:p>
        </p:txBody>
      </p:sp>
      <p:sp>
        <p:nvSpPr>
          <p:cNvPr id="4" name="スライド番号プレースホルダー 3">
            <a:extLst>
              <a:ext uri="{FF2B5EF4-FFF2-40B4-BE49-F238E27FC236}">
                <a16:creationId xmlns:a16="http://schemas.microsoft.com/office/drawing/2014/main" id="{9D8F355A-7FAE-5642-4DA1-4DA9DCA27BEF}"/>
              </a:ext>
            </a:extLst>
          </p:cNvPr>
          <p:cNvSpPr>
            <a:spLocks noGrp="1"/>
          </p:cNvSpPr>
          <p:nvPr>
            <p:ph type="sldNum" sz="quarter" idx="12"/>
          </p:nvPr>
        </p:nvSpPr>
        <p:spPr/>
        <p:txBody>
          <a:bodyPr/>
          <a:lstStyle/>
          <a:p>
            <a:fld id="{FCA3042A-F884-44E0-81D5-7D4A03868EA8}" type="slidenum">
              <a:rPr kumimoji="1" lang="ja-JP" altLang="en-US" smtClean="0"/>
              <a:t>23</a:t>
            </a:fld>
            <a:endParaRPr kumimoji="1" lang="ja-JP" altLang="en-US"/>
          </a:p>
        </p:txBody>
      </p:sp>
    </p:spTree>
    <p:extLst>
      <p:ext uri="{BB962C8B-B14F-4D97-AF65-F5344CB8AC3E}">
        <p14:creationId xmlns:p14="http://schemas.microsoft.com/office/powerpoint/2010/main" val="23852871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553FD2E-9BF8-BE0D-A73C-9260FA10E97B}"/>
              </a:ext>
            </a:extLst>
          </p:cNvPr>
          <p:cNvSpPr>
            <a:spLocks noGrp="1"/>
          </p:cNvSpPr>
          <p:nvPr>
            <p:ph type="title"/>
          </p:nvPr>
        </p:nvSpPr>
        <p:spPr/>
        <p:txBody>
          <a:bodyPr>
            <a:normAutofit fontScale="90000"/>
          </a:bodyPr>
          <a:lstStyle/>
          <a:p>
            <a:r>
              <a:rPr kumimoji="1" lang="ja-JP" altLang="en-US" dirty="0"/>
              <a:t>意見グループ化までの処理の流れ（前半戦）</a:t>
            </a:r>
          </a:p>
        </p:txBody>
      </p:sp>
      <p:sp>
        <p:nvSpPr>
          <p:cNvPr id="147" name="コンテンツ プレースホルダー 146">
            <a:extLst>
              <a:ext uri="{FF2B5EF4-FFF2-40B4-BE49-F238E27FC236}">
                <a16:creationId xmlns:a16="http://schemas.microsoft.com/office/drawing/2014/main" id="{38EEB8E0-7407-C051-3A2C-B917DB9AA0D3}"/>
              </a:ext>
            </a:extLst>
          </p:cNvPr>
          <p:cNvSpPr>
            <a:spLocks noGrp="1"/>
          </p:cNvSpPr>
          <p:nvPr>
            <p:ph idx="1"/>
          </p:nvPr>
        </p:nvSpPr>
        <p:spPr>
          <a:xfrm>
            <a:off x="838200" y="1173078"/>
            <a:ext cx="10515600" cy="1756231"/>
          </a:xfrm>
        </p:spPr>
        <p:txBody>
          <a:bodyPr>
            <a:normAutofit fontScale="77500" lnSpcReduction="20000"/>
          </a:bodyPr>
          <a:lstStyle/>
          <a:p>
            <a:r>
              <a:rPr lang="en-US" altLang="ja-JP" dirty="0"/>
              <a:t>UMAP</a:t>
            </a:r>
            <a:r>
              <a:rPr lang="ja-JP" altLang="en-US" dirty="0"/>
              <a:t>（</a:t>
            </a:r>
            <a:r>
              <a:rPr lang="en-US" altLang="ja-JP" dirty="0"/>
              <a:t>2</a:t>
            </a:r>
            <a:r>
              <a:rPr lang="ja-JP" altLang="en-US" dirty="0"/>
              <a:t>次元化） → </a:t>
            </a:r>
            <a:r>
              <a:rPr lang="en-US" altLang="ja-JP" dirty="0"/>
              <a:t>k-means</a:t>
            </a:r>
            <a:r>
              <a:rPr lang="ja-JP" altLang="en-US" dirty="0"/>
              <a:t>（クラスタ分割） → </a:t>
            </a:r>
            <a:r>
              <a:rPr lang="en-US" altLang="ja-JP" dirty="0"/>
              <a:t>Ward</a:t>
            </a:r>
            <a:r>
              <a:rPr lang="ja-JP" altLang="en-US"/>
              <a:t>法（クラスタ統合）</a:t>
            </a:r>
            <a:endParaRPr lang="en-US" altLang="ja-JP" dirty="0"/>
          </a:p>
          <a:p>
            <a:r>
              <a:rPr lang="ja-JP" altLang="en-US" dirty="0"/>
              <a:t>やっていることは極めて複雑だが、ライブラリが使われており、見かけ上のコード量はとても少ないので、さらっと読むとよい</a:t>
            </a:r>
            <a:endParaRPr lang="en-US" altLang="ja-JP" dirty="0"/>
          </a:p>
          <a:p>
            <a:r>
              <a:rPr lang="ja-JP" altLang="en-US" dirty="0"/>
              <a:t>高次元データの可視化＋階層化クラスタリングの定石手法</a:t>
            </a:r>
          </a:p>
        </p:txBody>
      </p:sp>
      <p:grpSp>
        <p:nvGrpSpPr>
          <p:cNvPr id="150" name="グループ化 149">
            <a:extLst>
              <a:ext uri="{FF2B5EF4-FFF2-40B4-BE49-F238E27FC236}">
                <a16:creationId xmlns:a16="http://schemas.microsoft.com/office/drawing/2014/main" id="{63344457-E8F7-69FB-DD4A-F213FF63CD4C}"/>
              </a:ext>
            </a:extLst>
          </p:cNvPr>
          <p:cNvGrpSpPr/>
          <p:nvPr/>
        </p:nvGrpSpPr>
        <p:grpSpPr>
          <a:xfrm>
            <a:off x="232929" y="3136651"/>
            <a:ext cx="11871986" cy="3605676"/>
            <a:chOff x="232929" y="3136651"/>
            <a:chExt cx="11871986" cy="3605676"/>
          </a:xfrm>
        </p:grpSpPr>
        <p:sp>
          <p:nvSpPr>
            <p:cNvPr id="148" name="正方形/長方形 147">
              <a:extLst>
                <a:ext uri="{FF2B5EF4-FFF2-40B4-BE49-F238E27FC236}">
                  <a16:creationId xmlns:a16="http://schemas.microsoft.com/office/drawing/2014/main" id="{A467C2A6-F8A6-DE2F-A303-BA93D31AA0FB}"/>
                </a:ext>
              </a:extLst>
            </p:cNvPr>
            <p:cNvSpPr/>
            <p:nvPr/>
          </p:nvSpPr>
          <p:spPr>
            <a:xfrm>
              <a:off x="5035709" y="3508111"/>
              <a:ext cx="7069206" cy="2200724"/>
            </a:xfrm>
            <a:prstGeom prst="rect">
              <a:avLst/>
            </a:prstGeom>
            <a:noFill/>
            <a:ln w="28575">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46" name="グループ化 145">
              <a:extLst>
                <a:ext uri="{FF2B5EF4-FFF2-40B4-BE49-F238E27FC236}">
                  <a16:creationId xmlns:a16="http://schemas.microsoft.com/office/drawing/2014/main" id="{57253540-D74A-D000-B2B7-2B479926EC2D}"/>
                </a:ext>
              </a:extLst>
            </p:cNvPr>
            <p:cNvGrpSpPr/>
            <p:nvPr/>
          </p:nvGrpSpPr>
          <p:grpSpPr>
            <a:xfrm>
              <a:off x="232929" y="3162117"/>
              <a:ext cx="11726142" cy="3580210"/>
              <a:chOff x="295021" y="1646830"/>
              <a:chExt cx="11726142" cy="3580210"/>
            </a:xfrm>
          </p:grpSpPr>
          <p:sp>
            <p:nvSpPr>
              <p:cNvPr id="4" name="正方形/長方形 3">
                <a:extLst>
                  <a:ext uri="{FF2B5EF4-FFF2-40B4-BE49-F238E27FC236}">
                    <a16:creationId xmlns:a16="http://schemas.microsoft.com/office/drawing/2014/main" id="{1401DCE2-0898-6A01-E5D7-9B0DFD99D78A}"/>
                  </a:ext>
                </a:extLst>
              </p:cNvPr>
              <p:cNvSpPr/>
              <p:nvPr/>
            </p:nvSpPr>
            <p:spPr>
              <a:xfrm>
                <a:off x="295022" y="1985556"/>
                <a:ext cx="1419496" cy="496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有権者の声</a:t>
                </a:r>
              </a:p>
            </p:txBody>
          </p:sp>
          <p:sp>
            <p:nvSpPr>
              <p:cNvPr id="5" name="正方形/長方形 4">
                <a:extLst>
                  <a:ext uri="{FF2B5EF4-FFF2-40B4-BE49-F238E27FC236}">
                    <a16:creationId xmlns:a16="http://schemas.microsoft.com/office/drawing/2014/main" id="{64EDCFAE-C94A-02CA-D9DF-F2DCFB5FD145}"/>
                  </a:ext>
                </a:extLst>
              </p:cNvPr>
              <p:cNvSpPr/>
              <p:nvPr/>
            </p:nvSpPr>
            <p:spPr>
              <a:xfrm>
                <a:off x="295022" y="2827938"/>
                <a:ext cx="1419496" cy="496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有権者の声</a:t>
                </a:r>
              </a:p>
            </p:txBody>
          </p:sp>
          <p:sp>
            <p:nvSpPr>
              <p:cNvPr id="6" name="正方形/長方形 5">
                <a:extLst>
                  <a:ext uri="{FF2B5EF4-FFF2-40B4-BE49-F238E27FC236}">
                    <a16:creationId xmlns:a16="http://schemas.microsoft.com/office/drawing/2014/main" id="{78435B03-A3FF-2937-CD31-036D3D3E728B}"/>
                  </a:ext>
                </a:extLst>
              </p:cNvPr>
              <p:cNvSpPr/>
              <p:nvPr/>
            </p:nvSpPr>
            <p:spPr>
              <a:xfrm>
                <a:off x="295021" y="3755572"/>
                <a:ext cx="1419496" cy="496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有権者の声</a:t>
                </a:r>
              </a:p>
            </p:txBody>
          </p:sp>
          <p:sp>
            <p:nvSpPr>
              <p:cNvPr id="7" name="正方形/長方形 6">
                <a:extLst>
                  <a:ext uri="{FF2B5EF4-FFF2-40B4-BE49-F238E27FC236}">
                    <a16:creationId xmlns:a16="http://schemas.microsoft.com/office/drawing/2014/main" id="{218FBE15-99AB-82EA-2A30-85EA983A4307}"/>
                  </a:ext>
                </a:extLst>
              </p:cNvPr>
              <p:cNvSpPr/>
              <p:nvPr/>
            </p:nvSpPr>
            <p:spPr>
              <a:xfrm>
                <a:off x="1997550" y="164981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dirty="0"/>
                  <a:t>分割された意見</a:t>
                </a:r>
              </a:p>
            </p:txBody>
          </p:sp>
          <p:sp>
            <p:nvSpPr>
              <p:cNvPr id="8" name="正方形/長方形 7">
                <a:extLst>
                  <a:ext uri="{FF2B5EF4-FFF2-40B4-BE49-F238E27FC236}">
                    <a16:creationId xmlns:a16="http://schemas.microsoft.com/office/drawing/2014/main" id="{0EB0A88B-6055-B75C-57BB-D15A22B65C6C}"/>
                  </a:ext>
                </a:extLst>
              </p:cNvPr>
              <p:cNvSpPr/>
              <p:nvPr/>
            </p:nvSpPr>
            <p:spPr>
              <a:xfrm>
                <a:off x="1997550" y="208842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dirty="0"/>
                  <a:t>分割された意見</a:t>
                </a:r>
              </a:p>
            </p:txBody>
          </p:sp>
          <p:sp>
            <p:nvSpPr>
              <p:cNvPr id="9" name="正方形/長方形 8">
                <a:extLst>
                  <a:ext uri="{FF2B5EF4-FFF2-40B4-BE49-F238E27FC236}">
                    <a16:creationId xmlns:a16="http://schemas.microsoft.com/office/drawing/2014/main" id="{B7705271-ED7B-2FB6-5121-C68ADF1AE3ED}"/>
                  </a:ext>
                </a:extLst>
              </p:cNvPr>
              <p:cNvSpPr/>
              <p:nvPr/>
            </p:nvSpPr>
            <p:spPr>
              <a:xfrm>
                <a:off x="1997550" y="2522480"/>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dirty="0"/>
                  <a:t>分割された意見</a:t>
                </a:r>
              </a:p>
            </p:txBody>
          </p:sp>
          <p:sp>
            <p:nvSpPr>
              <p:cNvPr id="10" name="正方形/長方形 9">
                <a:extLst>
                  <a:ext uri="{FF2B5EF4-FFF2-40B4-BE49-F238E27FC236}">
                    <a16:creationId xmlns:a16="http://schemas.microsoft.com/office/drawing/2014/main" id="{39C515ED-BE92-2FD9-3513-46726175ECDA}"/>
                  </a:ext>
                </a:extLst>
              </p:cNvPr>
              <p:cNvSpPr/>
              <p:nvPr/>
            </p:nvSpPr>
            <p:spPr>
              <a:xfrm>
                <a:off x="1997550" y="3062069"/>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dirty="0"/>
                  <a:t>分割された意見</a:t>
                </a:r>
              </a:p>
            </p:txBody>
          </p:sp>
          <p:sp>
            <p:nvSpPr>
              <p:cNvPr id="11" name="正方形/長方形 10">
                <a:extLst>
                  <a:ext uri="{FF2B5EF4-FFF2-40B4-BE49-F238E27FC236}">
                    <a16:creationId xmlns:a16="http://schemas.microsoft.com/office/drawing/2014/main" id="{721C0F75-49F7-1FEE-49DB-301278A92BE3}"/>
                  </a:ext>
                </a:extLst>
              </p:cNvPr>
              <p:cNvSpPr/>
              <p:nvPr/>
            </p:nvSpPr>
            <p:spPr>
              <a:xfrm>
                <a:off x="1997550" y="356829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dirty="0"/>
                  <a:t>分割された意見</a:t>
                </a:r>
              </a:p>
            </p:txBody>
          </p:sp>
          <p:sp>
            <p:nvSpPr>
              <p:cNvPr id="12" name="正方形/長方形 11">
                <a:extLst>
                  <a:ext uri="{FF2B5EF4-FFF2-40B4-BE49-F238E27FC236}">
                    <a16:creationId xmlns:a16="http://schemas.microsoft.com/office/drawing/2014/main" id="{4A6BE3CD-29FB-C424-9041-804508A2F118}"/>
                  </a:ext>
                </a:extLst>
              </p:cNvPr>
              <p:cNvSpPr/>
              <p:nvPr/>
            </p:nvSpPr>
            <p:spPr>
              <a:xfrm>
                <a:off x="1997550" y="4014017"/>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200" dirty="0"/>
                  <a:t>分割された意見</a:t>
                </a:r>
              </a:p>
            </p:txBody>
          </p:sp>
          <p:cxnSp>
            <p:nvCxnSpPr>
              <p:cNvPr id="14" name="直線矢印コネクタ 13">
                <a:extLst>
                  <a:ext uri="{FF2B5EF4-FFF2-40B4-BE49-F238E27FC236}">
                    <a16:creationId xmlns:a16="http://schemas.microsoft.com/office/drawing/2014/main" id="{2D570F70-6C86-028C-61F7-88BBCC8D45B6}"/>
                  </a:ext>
                </a:extLst>
              </p:cNvPr>
              <p:cNvCxnSpPr>
                <a:cxnSpLocks/>
                <a:stCxn id="4" idx="3"/>
                <a:endCxn id="7" idx="1"/>
              </p:cNvCxnSpPr>
              <p:nvPr/>
            </p:nvCxnSpPr>
            <p:spPr>
              <a:xfrm flipV="1">
                <a:off x="1714518" y="1822810"/>
                <a:ext cx="283032" cy="4109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37AAD9A0-A862-BF35-F9C4-9FF45BB911B8}"/>
                  </a:ext>
                </a:extLst>
              </p:cNvPr>
              <p:cNvCxnSpPr>
                <a:cxnSpLocks/>
                <a:stCxn id="4" idx="3"/>
                <a:endCxn id="8" idx="1"/>
              </p:cNvCxnSpPr>
              <p:nvPr/>
            </p:nvCxnSpPr>
            <p:spPr>
              <a:xfrm>
                <a:off x="1714518" y="2233750"/>
                <a:ext cx="283032" cy="276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2D704A46-A16C-DA16-27AD-448ED0D77C15}"/>
                  </a:ext>
                </a:extLst>
              </p:cNvPr>
              <p:cNvCxnSpPr>
                <a:cxnSpLocks/>
                <a:stCxn id="5" idx="3"/>
                <a:endCxn id="9" idx="1"/>
              </p:cNvCxnSpPr>
              <p:nvPr/>
            </p:nvCxnSpPr>
            <p:spPr>
              <a:xfrm flipV="1">
                <a:off x="1714518" y="2695477"/>
                <a:ext cx="283032" cy="3806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12508A56-F684-D487-4541-41F8FD73AEC8}"/>
                  </a:ext>
                </a:extLst>
              </p:cNvPr>
              <p:cNvCxnSpPr>
                <a:cxnSpLocks/>
                <a:stCxn id="6" idx="3"/>
                <a:endCxn id="12" idx="1"/>
              </p:cNvCxnSpPr>
              <p:nvPr/>
            </p:nvCxnSpPr>
            <p:spPr>
              <a:xfrm>
                <a:off x="1714517" y="4003766"/>
                <a:ext cx="283033" cy="1832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E2F16B65-6B02-33FF-C633-8F3C99D08A3E}"/>
                  </a:ext>
                </a:extLst>
              </p:cNvPr>
              <p:cNvCxnSpPr>
                <a:cxnSpLocks/>
                <a:stCxn id="5" idx="3"/>
                <a:endCxn id="10" idx="1"/>
              </p:cNvCxnSpPr>
              <p:nvPr/>
            </p:nvCxnSpPr>
            <p:spPr>
              <a:xfrm>
                <a:off x="1714518" y="3076132"/>
                <a:ext cx="283032" cy="1589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B544A824-C419-EDF6-EECB-2F64116BD6A2}"/>
                  </a:ext>
                </a:extLst>
              </p:cNvPr>
              <p:cNvCxnSpPr>
                <a:cxnSpLocks/>
                <a:stCxn id="5" idx="3"/>
                <a:endCxn id="11" idx="1"/>
              </p:cNvCxnSpPr>
              <p:nvPr/>
            </p:nvCxnSpPr>
            <p:spPr>
              <a:xfrm>
                <a:off x="1714518" y="3076132"/>
                <a:ext cx="283032" cy="6651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正方形/長方形 33">
                <a:extLst>
                  <a:ext uri="{FF2B5EF4-FFF2-40B4-BE49-F238E27FC236}">
                    <a16:creationId xmlns:a16="http://schemas.microsoft.com/office/drawing/2014/main" id="{33F8A542-EEF9-6D19-757C-D67EE7D96235}"/>
                  </a:ext>
                </a:extLst>
              </p:cNvPr>
              <p:cNvSpPr/>
              <p:nvPr/>
            </p:nvSpPr>
            <p:spPr>
              <a:xfrm>
                <a:off x="3499774" y="1646830"/>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200" dirty="0"/>
                  <a:t>[0.1,</a:t>
                </a:r>
                <a:r>
                  <a:rPr kumimoji="1" lang="ja-JP" altLang="en-US" sz="1200" dirty="0"/>
                  <a:t> </a:t>
                </a:r>
                <a:r>
                  <a:rPr kumimoji="1" lang="en-US" altLang="ja-JP" sz="1200" dirty="0"/>
                  <a:t>0.5,</a:t>
                </a:r>
                <a:r>
                  <a:rPr kumimoji="1" lang="ja-JP" altLang="en-US" sz="1200" dirty="0"/>
                  <a:t> </a:t>
                </a:r>
                <a:r>
                  <a:rPr kumimoji="1" lang="en-US" altLang="ja-JP" sz="1200" dirty="0"/>
                  <a:t>0.7...]</a:t>
                </a:r>
                <a:endParaRPr kumimoji="1" lang="ja-JP" altLang="en-US" sz="1200" dirty="0"/>
              </a:p>
            </p:txBody>
          </p:sp>
          <p:cxnSp>
            <p:nvCxnSpPr>
              <p:cNvPr id="35" name="直線矢印コネクタ 34">
                <a:extLst>
                  <a:ext uri="{FF2B5EF4-FFF2-40B4-BE49-F238E27FC236}">
                    <a16:creationId xmlns:a16="http://schemas.microsoft.com/office/drawing/2014/main" id="{B915F7ED-123D-BA88-29AE-8886316EFDC2}"/>
                  </a:ext>
                </a:extLst>
              </p:cNvPr>
              <p:cNvCxnSpPr>
                <a:cxnSpLocks/>
                <a:stCxn id="7" idx="3"/>
                <a:endCxn id="34" idx="1"/>
              </p:cNvCxnSpPr>
              <p:nvPr/>
            </p:nvCxnSpPr>
            <p:spPr>
              <a:xfrm flipV="1">
                <a:off x="3312544" y="1819827"/>
                <a:ext cx="187230" cy="298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正方形/長方形 37">
                <a:extLst>
                  <a:ext uri="{FF2B5EF4-FFF2-40B4-BE49-F238E27FC236}">
                    <a16:creationId xmlns:a16="http://schemas.microsoft.com/office/drawing/2014/main" id="{71B06D67-B896-4F80-AF30-7E72454F1E9B}"/>
                  </a:ext>
                </a:extLst>
              </p:cNvPr>
              <p:cNvSpPr/>
              <p:nvPr/>
            </p:nvSpPr>
            <p:spPr>
              <a:xfrm>
                <a:off x="3499774" y="2093462"/>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200" dirty="0"/>
                  <a:t>[0.5,</a:t>
                </a:r>
                <a:r>
                  <a:rPr kumimoji="1" lang="ja-JP" altLang="en-US" sz="1200" dirty="0"/>
                  <a:t> </a:t>
                </a:r>
                <a:r>
                  <a:rPr kumimoji="1" lang="en-US" altLang="ja-JP" sz="1200" dirty="0"/>
                  <a:t>0.4,</a:t>
                </a:r>
                <a:r>
                  <a:rPr kumimoji="1" lang="ja-JP" altLang="en-US" sz="1200" dirty="0"/>
                  <a:t> </a:t>
                </a:r>
                <a:r>
                  <a:rPr kumimoji="1" lang="en-US" altLang="ja-JP" sz="1200" dirty="0"/>
                  <a:t>0.8...]</a:t>
                </a:r>
                <a:endParaRPr kumimoji="1" lang="ja-JP" altLang="en-US" sz="1200" dirty="0"/>
              </a:p>
            </p:txBody>
          </p:sp>
          <p:cxnSp>
            <p:nvCxnSpPr>
              <p:cNvPr id="39" name="直線矢印コネクタ 38">
                <a:extLst>
                  <a:ext uri="{FF2B5EF4-FFF2-40B4-BE49-F238E27FC236}">
                    <a16:creationId xmlns:a16="http://schemas.microsoft.com/office/drawing/2014/main" id="{DDB58395-47EE-1CD3-EFE9-7FAB899B0E8E}"/>
                  </a:ext>
                </a:extLst>
              </p:cNvPr>
              <p:cNvCxnSpPr>
                <a:cxnSpLocks/>
                <a:stCxn id="8" idx="3"/>
                <a:endCxn id="38" idx="1"/>
              </p:cNvCxnSpPr>
              <p:nvPr/>
            </p:nvCxnSpPr>
            <p:spPr>
              <a:xfrm>
                <a:off x="3312544" y="2261420"/>
                <a:ext cx="187230" cy="503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正方形/長方形 39">
                <a:extLst>
                  <a:ext uri="{FF2B5EF4-FFF2-40B4-BE49-F238E27FC236}">
                    <a16:creationId xmlns:a16="http://schemas.microsoft.com/office/drawing/2014/main" id="{4C63583B-A381-D5B4-29F5-D8EDCF248463}"/>
                  </a:ext>
                </a:extLst>
              </p:cNvPr>
              <p:cNvSpPr/>
              <p:nvPr/>
            </p:nvSpPr>
            <p:spPr>
              <a:xfrm>
                <a:off x="3499774" y="2519497"/>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200" dirty="0"/>
                  <a:t>[0.9,</a:t>
                </a:r>
                <a:r>
                  <a:rPr kumimoji="1" lang="ja-JP" altLang="en-US" sz="1200" dirty="0"/>
                  <a:t> </a:t>
                </a:r>
                <a:r>
                  <a:rPr kumimoji="1" lang="en-US" altLang="ja-JP" sz="1200" dirty="0"/>
                  <a:t>0.4,</a:t>
                </a:r>
                <a:r>
                  <a:rPr kumimoji="1" lang="ja-JP" altLang="en-US" sz="1200" dirty="0"/>
                  <a:t> </a:t>
                </a:r>
                <a:r>
                  <a:rPr kumimoji="1" lang="en-US" altLang="ja-JP" sz="1200" dirty="0"/>
                  <a:t>0.7...]</a:t>
                </a:r>
                <a:endParaRPr kumimoji="1" lang="ja-JP" altLang="en-US" sz="1200" dirty="0"/>
              </a:p>
            </p:txBody>
          </p:sp>
          <p:cxnSp>
            <p:nvCxnSpPr>
              <p:cNvPr id="41" name="直線矢印コネクタ 40">
                <a:extLst>
                  <a:ext uri="{FF2B5EF4-FFF2-40B4-BE49-F238E27FC236}">
                    <a16:creationId xmlns:a16="http://schemas.microsoft.com/office/drawing/2014/main" id="{B3A431B5-6517-6C8D-956F-7267F8F00F15}"/>
                  </a:ext>
                </a:extLst>
              </p:cNvPr>
              <p:cNvCxnSpPr>
                <a:cxnSpLocks/>
                <a:stCxn id="9" idx="3"/>
                <a:endCxn id="40" idx="1"/>
              </p:cNvCxnSpPr>
              <p:nvPr/>
            </p:nvCxnSpPr>
            <p:spPr>
              <a:xfrm flipV="1">
                <a:off x="3312544" y="2692494"/>
                <a:ext cx="187230" cy="298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正方形/長方形 41">
                <a:extLst>
                  <a:ext uri="{FF2B5EF4-FFF2-40B4-BE49-F238E27FC236}">
                    <a16:creationId xmlns:a16="http://schemas.microsoft.com/office/drawing/2014/main" id="{585E972B-60EF-BBFF-B62B-848CC6643655}"/>
                  </a:ext>
                </a:extLst>
              </p:cNvPr>
              <p:cNvSpPr/>
              <p:nvPr/>
            </p:nvSpPr>
            <p:spPr>
              <a:xfrm>
                <a:off x="3499774" y="304854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200" dirty="0"/>
                  <a:t>[0.2,</a:t>
                </a:r>
                <a:r>
                  <a:rPr kumimoji="1" lang="ja-JP" altLang="en-US" sz="1200" dirty="0"/>
                  <a:t> </a:t>
                </a:r>
                <a:r>
                  <a:rPr kumimoji="1" lang="en-US" altLang="ja-JP" sz="1200" dirty="0"/>
                  <a:t>0.6,</a:t>
                </a:r>
                <a:r>
                  <a:rPr kumimoji="1" lang="ja-JP" altLang="en-US" sz="1200" dirty="0"/>
                  <a:t> </a:t>
                </a:r>
                <a:r>
                  <a:rPr kumimoji="1" lang="en-US" altLang="ja-JP" sz="1200" dirty="0"/>
                  <a:t>0.6...]</a:t>
                </a:r>
                <a:endParaRPr kumimoji="1" lang="ja-JP" altLang="en-US" sz="1200" dirty="0"/>
              </a:p>
            </p:txBody>
          </p:sp>
          <p:cxnSp>
            <p:nvCxnSpPr>
              <p:cNvPr id="43" name="直線矢印コネクタ 42">
                <a:extLst>
                  <a:ext uri="{FF2B5EF4-FFF2-40B4-BE49-F238E27FC236}">
                    <a16:creationId xmlns:a16="http://schemas.microsoft.com/office/drawing/2014/main" id="{B4311B6D-8CC0-BD6B-33D9-F304E47EA9C3}"/>
                  </a:ext>
                </a:extLst>
              </p:cNvPr>
              <p:cNvCxnSpPr>
                <a:cxnSpLocks/>
                <a:stCxn id="10" idx="3"/>
                <a:endCxn id="42" idx="1"/>
              </p:cNvCxnSpPr>
              <p:nvPr/>
            </p:nvCxnSpPr>
            <p:spPr>
              <a:xfrm flipV="1">
                <a:off x="3312544" y="3221540"/>
                <a:ext cx="187230" cy="135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正方形/長方形 43">
                <a:extLst>
                  <a:ext uri="{FF2B5EF4-FFF2-40B4-BE49-F238E27FC236}">
                    <a16:creationId xmlns:a16="http://schemas.microsoft.com/office/drawing/2014/main" id="{A2C6B0B5-4FC9-BE88-E7E3-B28E871B1990}"/>
                  </a:ext>
                </a:extLst>
              </p:cNvPr>
              <p:cNvSpPr/>
              <p:nvPr/>
            </p:nvSpPr>
            <p:spPr>
              <a:xfrm>
                <a:off x="3499774" y="3554814"/>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200" dirty="0"/>
                  <a:t>[0.7,</a:t>
                </a:r>
                <a:r>
                  <a:rPr kumimoji="1" lang="ja-JP" altLang="en-US" sz="1200" dirty="0"/>
                  <a:t> </a:t>
                </a:r>
                <a:r>
                  <a:rPr kumimoji="1" lang="en-US" altLang="ja-JP" sz="1200" dirty="0"/>
                  <a:t>0.3,</a:t>
                </a:r>
                <a:r>
                  <a:rPr kumimoji="1" lang="ja-JP" altLang="en-US" sz="1200" dirty="0"/>
                  <a:t> </a:t>
                </a:r>
                <a:r>
                  <a:rPr kumimoji="1" lang="en-US" altLang="ja-JP" sz="1200" dirty="0"/>
                  <a:t>0.5...]</a:t>
                </a:r>
                <a:endParaRPr kumimoji="1" lang="ja-JP" altLang="en-US" sz="1200" dirty="0"/>
              </a:p>
            </p:txBody>
          </p:sp>
          <p:cxnSp>
            <p:nvCxnSpPr>
              <p:cNvPr id="45" name="直線矢印コネクタ 44">
                <a:extLst>
                  <a:ext uri="{FF2B5EF4-FFF2-40B4-BE49-F238E27FC236}">
                    <a16:creationId xmlns:a16="http://schemas.microsoft.com/office/drawing/2014/main" id="{E4EEB37F-5F67-D36A-CF00-B69B0CB64E93}"/>
                  </a:ext>
                </a:extLst>
              </p:cNvPr>
              <p:cNvCxnSpPr>
                <a:cxnSpLocks/>
                <a:stCxn id="11" idx="3"/>
                <a:endCxn id="44" idx="1"/>
              </p:cNvCxnSpPr>
              <p:nvPr/>
            </p:nvCxnSpPr>
            <p:spPr>
              <a:xfrm flipV="1">
                <a:off x="3312544" y="3727811"/>
                <a:ext cx="187230" cy="134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正方形/長方形 45">
                <a:extLst>
                  <a:ext uri="{FF2B5EF4-FFF2-40B4-BE49-F238E27FC236}">
                    <a16:creationId xmlns:a16="http://schemas.microsoft.com/office/drawing/2014/main" id="{73EE229A-EAFD-DC60-52FE-7732BD7FC625}"/>
                  </a:ext>
                </a:extLst>
              </p:cNvPr>
              <p:cNvSpPr/>
              <p:nvPr/>
            </p:nvSpPr>
            <p:spPr>
              <a:xfrm>
                <a:off x="3499774" y="4020551"/>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200" dirty="0"/>
                  <a:t>[0.6,</a:t>
                </a:r>
                <a:r>
                  <a:rPr kumimoji="1" lang="ja-JP" altLang="en-US" sz="1200" dirty="0"/>
                  <a:t> </a:t>
                </a:r>
                <a:r>
                  <a:rPr kumimoji="1" lang="en-US" altLang="ja-JP" sz="1200" dirty="0"/>
                  <a:t>0.3,</a:t>
                </a:r>
                <a:r>
                  <a:rPr kumimoji="1" lang="ja-JP" altLang="en-US" sz="1200" dirty="0"/>
                  <a:t> </a:t>
                </a:r>
                <a:r>
                  <a:rPr kumimoji="1" lang="en-US" altLang="ja-JP" sz="1200" dirty="0"/>
                  <a:t>0.7...]</a:t>
                </a:r>
                <a:endParaRPr kumimoji="1" lang="ja-JP" altLang="en-US" sz="1200" dirty="0"/>
              </a:p>
            </p:txBody>
          </p:sp>
          <p:cxnSp>
            <p:nvCxnSpPr>
              <p:cNvPr id="47" name="直線矢印コネクタ 46">
                <a:extLst>
                  <a:ext uri="{FF2B5EF4-FFF2-40B4-BE49-F238E27FC236}">
                    <a16:creationId xmlns:a16="http://schemas.microsoft.com/office/drawing/2014/main" id="{0DA0AB1A-BF47-C1D6-E94A-F1086AB4D637}"/>
                  </a:ext>
                </a:extLst>
              </p:cNvPr>
              <p:cNvCxnSpPr>
                <a:cxnSpLocks/>
                <a:stCxn id="12" idx="3"/>
                <a:endCxn id="46" idx="1"/>
              </p:cNvCxnSpPr>
              <p:nvPr/>
            </p:nvCxnSpPr>
            <p:spPr>
              <a:xfrm>
                <a:off x="3312544" y="4187014"/>
                <a:ext cx="187230" cy="65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6" name="雲 95">
                <a:extLst>
                  <a:ext uri="{FF2B5EF4-FFF2-40B4-BE49-F238E27FC236}">
                    <a16:creationId xmlns:a16="http://schemas.microsoft.com/office/drawing/2014/main" id="{52F5A3E8-119A-8289-3051-AD136C0DC09E}"/>
                  </a:ext>
                </a:extLst>
              </p:cNvPr>
              <p:cNvSpPr/>
              <p:nvPr/>
            </p:nvSpPr>
            <p:spPr>
              <a:xfrm>
                <a:off x="5398238" y="2306408"/>
                <a:ext cx="1837508" cy="1484269"/>
              </a:xfrm>
              <a:prstGeom prst="clou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nvGrpSpPr>
              <p:cNvPr id="122" name="グループ化 121">
                <a:extLst>
                  <a:ext uri="{FF2B5EF4-FFF2-40B4-BE49-F238E27FC236}">
                    <a16:creationId xmlns:a16="http://schemas.microsoft.com/office/drawing/2014/main" id="{B26A482F-48A2-030C-CA7B-F771DDA8131E}"/>
                  </a:ext>
                </a:extLst>
              </p:cNvPr>
              <p:cNvGrpSpPr/>
              <p:nvPr/>
            </p:nvGrpSpPr>
            <p:grpSpPr>
              <a:xfrm>
                <a:off x="7803985" y="2170225"/>
                <a:ext cx="1922408" cy="1604911"/>
                <a:chOff x="7914967" y="2171060"/>
                <a:chExt cx="1922408" cy="1604911"/>
              </a:xfrm>
            </p:grpSpPr>
            <p:sp>
              <p:nvSpPr>
                <p:cNvPr id="97" name="雲 96">
                  <a:extLst>
                    <a:ext uri="{FF2B5EF4-FFF2-40B4-BE49-F238E27FC236}">
                      <a16:creationId xmlns:a16="http://schemas.microsoft.com/office/drawing/2014/main" id="{256CDA48-7886-72BB-004C-C2CDB0129F10}"/>
                    </a:ext>
                  </a:extLst>
                </p:cNvPr>
                <p:cNvSpPr/>
                <p:nvPr/>
              </p:nvSpPr>
              <p:spPr>
                <a:xfrm>
                  <a:off x="8130504" y="2284778"/>
                  <a:ext cx="452844" cy="365790"/>
                </a:xfrm>
                <a:prstGeom prst="cloud">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98" name="雲 97">
                  <a:extLst>
                    <a:ext uri="{FF2B5EF4-FFF2-40B4-BE49-F238E27FC236}">
                      <a16:creationId xmlns:a16="http://schemas.microsoft.com/office/drawing/2014/main" id="{3FC2522B-7BD8-95CE-E0E9-CD60288E96E8}"/>
                    </a:ext>
                  </a:extLst>
                </p:cNvPr>
                <p:cNvSpPr/>
                <p:nvPr/>
              </p:nvSpPr>
              <p:spPr>
                <a:xfrm>
                  <a:off x="8583348" y="2184367"/>
                  <a:ext cx="452844" cy="365790"/>
                </a:xfrm>
                <a:prstGeom prst="clou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99" name="雲 98">
                  <a:extLst>
                    <a:ext uri="{FF2B5EF4-FFF2-40B4-BE49-F238E27FC236}">
                      <a16:creationId xmlns:a16="http://schemas.microsoft.com/office/drawing/2014/main" id="{C946CCC3-DED2-4A51-A2A4-E9A8B09CEB62}"/>
                    </a:ext>
                  </a:extLst>
                </p:cNvPr>
                <p:cNvSpPr/>
                <p:nvPr/>
              </p:nvSpPr>
              <p:spPr>
                <a:xfrm>
                  <a:off x="9036192" y="2171060"/>
                  <a:ext cx="452844" cy="365790"/>
                </a:xfrm>
                <a:prstGeom prst="cloud">
                  <a:avLst/>
                </a:prstGeom>
                <a:solidFill>
                  <a:srgbClr val="00B050"/>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kumimoji="1" lang="ja-JP" altLang="en-US"/>
                </a:p>
              </p:txBody>
            </p:sp>
            <p:sp>
              <p:nvSpPr>
                <p:cNvPr id="100" name="雲 99">
                  <a:extLst>
                    <a:ext uri="{FF2B5EF4-FFF2-40B4-BE49-F238E27FC236}">
                      <a16:creationId xmlns:a16="http://schemas.microsoft.com/office/drawing/2014/main" id="{997D5167-F529-1BD3-396A-1129BAA9BFAF}"/>
                    </a:ext>
                  </a:extLst>
                </p:cNvPr>
                <p:cNvSpPr/>
                <p:nvPr/>
              </p:nvSpPr>
              <p:spPr>
                <a:xfrm>
                  <a:off x="9314869" y="2328304"/>
                  <a:ext cx="452844" cy="365790"/>
                </a:xfrm>
                <a:prstGeom prst="cloud">
                  <a:avLst/>
                </a:prstGeom>
                <a:solidFill>
                  <a:srgbClr val="92D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01" name="雲 100">
                  <a:extLst>
                    <a:ext uri="{FF2B5EF4-FFF2-40B4-BE49-F238E27FC236}">
                      <a16:creationId xmlns:a16="http://schemas.microsoft.com/office/drawing/2014/main" id="{E7DE874A-65C9-F17B-C286-4F89B91D698C}"/>
                    </a:ext>
                  </a:extLst>
                </p:cNvPr>
                <p:cNvSpPr/>
                <p:nvPr/>
              </p:nvSpPr>
              <p:spPr>
                <a:xfrm>
                  <a:off x="8862025" y="2432577"/>
                  <a:ext cx="452844" cy="365790"/>
                </a:xfrm>
                <a:prstGeom prst="cloud">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2" name="雲 101">
                  <a:extLst>
                    <a:ext uri="{FF2B5EF4-FFF2-40B4-BE49-F238E27FC236}">
                      <a16:creationId xmlns:a16="http://schemas.microsoft.com/office/drawing/2014/main" id="{23F78B85-C6CF-0C7F-30A2-A385A07FC2CA}"/>
                    </a:ext>
                  </a:extLst>
                </p:cNvPr>
                <p:cNvSpPr/>
                <p:nvPr/>
              </p:nvSpPr>
              <p:spPr>
                <a:xfrm>
                  <a:off x="8378692" y="2520019"/>
                  <a:ext cx="452844" cy="365790"/>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3" name="雲 102">
                  <a:extLst>
                    <a:ext uri="{FF2B5EF4-FFF2-40B4-BE49-F238E27FC236}">
                      <a16:creationId xmlns:a16="http://schemas.microsoft.com/office/drawing/2014/main" id="{4644B2CB-EF7A-4E75-8514-F11446DECD6B}"/>
                    </a:ext>
                  </a:extLst>
                </p:cNvPr>
                <p:cNvSpPr/>
                <p:nvPr/>
              </p:nvSpPr>
              <p:spPr>
                <a:xfrm>
                  <a:off x="7982454" y="2606891"/>
                  <a:ext cx="452844" cy="365790"/>
                </a:xfrm>
                <a:prstGeom prst="cloud">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4" name="雲 103">
                  <a:extLst>
                    <a:ext uri="{FF2B5EF4-FFF2-40B4-BE49-F238E27FC236}">
                      <a16:creationId xmlns:a16="http://schemas.microsoft.com/office/drawing/2014/main" id="{9A3834CF-BEB9-C3F2-198C-526BC72330EB}"/>
                    </a:ext>
                  </a:extLst>
                </p:cNvPr>
                <p:cNvSpPr/>
                <p:nvPr/>
              </p:nvSpPr>
              <p:spPr>
                <a:xfrm>
                  <a:off x="8300323" y="2876658"/>
                  <a:ext cx="452844" cy="365790"/>
                </a:xfrm>
                <a:prstGeom prst="cloud">
                  <a:avLst/>
                </a:prstGeom>
                <a:solidFill>
                  <a:srgbClr val="7030A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a:p>
              </p:txBody>
            </p:sp>
            <p:sp>
              <p:nvSpPr>
                <p:cNvPr id="105" name="雲 104">
                  <a:extLst>
                    <a:ext uri="{FF2B5EF4-FFF2-40B4-BE49-F238E27FC236}">
                      <a16:creationId xmlns:a16="http://schemas.microsoft.com/office/drawing/2014/main" id="{F4BF5AEC-B57F-0731-93FA-5F5D2BEB8221}"/>
                    </a:ext>
                  </a:extLst>
                </p:cNvPr>
                <p:cNvSpPr/>
                <p:nvPr/>
              </p:nvSpPr>
              <p:spPr>
                <a:xfrm>
                  <a:off x="8735747" y="2687061"/>
                  <a:ext cx="452844" cy="365790"/>
                </a:xfrm>
                <a:prstGeom prst="cloud">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ja-JP" altLang="en-US"/>
                </a:p>
              </p:txBody>
            </p:sp>
            <p:sp>
              <p:nvSpPr>
                <p:cNvPr id="106" name="雲 105">
                  <a:extLst>
                    <a:ext uri="{FF2B5EF4-FFF2-40B4-BE49-F238E27FC236}">
                      <a16:creationId xmlns:a16="http://schemas.microsoft.com/office/drawing/2014/main" id="{07651075-0969-F66E-F7BE-1EEB1EE9C2E4}"/>
                    </a:ext>
                  </a:extLst>
                </p:cNvPr>
                <p:cNvSpPr/>
                <p:nvPr/>
              </p:nvSpPr>
              <p:spPr>
                <a:xfrm>
                  <a:off x="9249556" y="2615472"/>
                  <a:ext cx="452844" cy="365790"/>
                </a:xfrm>
                <a:prstGeom prst="cloud">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7" name="雲 106">
                  <a:extLst>
                    <a:ext uri="{FF2B5EF4-FFF2-40B4-BE49-F238E27FC236}">
                      <a16:creationId xmlns:a16="http://schemas.microsoft.com/office/drawing/2014/main" id="{ABC5B528-1E12-74D8-0B81-7AC36E5B7F1D}"/>
                    </a:ext>
                  </a:extLst>
                </p:cNvPr>
                <p:cNvSpPr/>
                <p:nvPr/>
              </p:nvSpPr>
              <p:spPr>
                <a:xfrm>
                  <a:off x="8979583" y="2869956"/>
                  <a:ext cx="452844" cy="365790"/>
                </a:xfrm>
                <a:prstGeom prst="cloud">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8" name="雲 107">
                  <a:extLst>
                    <a:ext uri="{FF2B5EF4-FFF2-40B4-BE49-F238E27FC236}">
                      <a16:creationId xmlns:a16="http://schemas.microsoft.com/office/drawing/2014/main" id="{F46DEE7D-DBD3-EC43-4F58-E44E70E1E33E}"/>
                    </a:ext>
                  </a:extLst>
                </p:cNvPr>
                <p:cNvSpPr/>
                <p:nvPr/>
              </p:nvSpPr>
              <p:spPr>
                <a:xfrm>
                  <a:off x="9384531" y="2941545"/>
                  <a:ext cx="452844" cy="365790"/>
                </a:xfrm>
                <a:prstGeom prst="cloud">
                  <a:avLst/>
                </a:prstGeom>
                <a:solidFill>
                  <a:schemeClr val="tx2"/>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09" name="雲 108">
                  <a:extLst>
                    <a:ext uri="{FF2B5EF4-FFF2-40B4-BE49-F238E27FC236}">
                      <a16:creationId xmlns:a16="http://schemas.microsoft.com/office/drawing/2014/main" id="{96377B41-5BE5-5B19-F4F0-F7463D87EAF0}"/>
                    </a:ext>
                  </a:extLst>
                </p:cNvPr>
                <p:cNvSpPr/>
                <p:nvPr/>
              </p:nvSpPr>
              <p:spPr>
                <a:xfrm>
                  <a:off x="9284380" y="3264321"/>
                  <a:ext cx="452844" cy="365790"/>
                </a:xfrm>
                <a:prstGeom prst="cloud">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0" name="雲 109">
                  <a:extLst>
                    <a:ext uri="{FF2B5EF4-FFF2-40B4-BE49-F238E27FC236}">
                      <a16:creationId xmlns:a16="http://schemas.microsoft.com/office/drawing/2014/main" id="{D837BA96-D80A-96FF-6225-C4A03DB212EE}"/>
                    </a:ext>
                  </a:extLst>
                </p:cNvPr>
                <p:cNvSpPr/>
                <p:nvPr/>
              </p:nvSpPr>
              <p:spPr>
                <a:xfrm>
                  <a:off x="8822816" y="3404755"/>
                  <a:ext cx="452844" cy="365790"/>
                </a:xfrm>
                <a:prstGeom prst="cloud">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1" name="雲 110">
                  <a:extLst>
                    <a:ext uri="{FF2B5EF4-FFF2-40B4-BE49-F238E27FC236}">
                      <a16:creationId xmlns:a16="http://schemas.microsoft.com/office/drawing/2014/main" id="{C9FC586B-D76C-9A4B-350F-E4E7AF3F8E8E}"/>
                    </a:ext>
                  </a:extLst>
                </p:cNvPr>
                <p:cNvSpPr/>
                <p:nvPr/>
              </p:nvSpPr>
              <p:spPr>
                <a:xfrm>
                  <a:off x="8513668" y="3322608"/>
                  <a:ext cx="452844" cy="365790"/>
                </a:xfrm>
                <a:prstGeom prst="cloud">
                  <a:avLst/>
                </a:prstGeom>
                <a:solidFill>
                  <a:schemeClr val="accent2">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ja-JP" altLang="en-US"/>
                </a:p>
              </p:txBody>
            </p:sp>
            <p:sp>
              <p:nvSpPr>
                <p:cNvPr id="112" name="雲 111">
                  <a:extLst>
                    <a:ext uri="{FF2B5EF4-FFF2-40B4-BE49-F238E27FC236}">
                      <a16:creationId xmlns:a16="http://schemas.microsoft.com/office/drawing/2014/main" id="{D23FC91C-293E-9D84-CB7B-F726D242D99A}"/>
                    </a:ext>
                  </a:extLst>
                </p:cNvPr>
                <p:cNvSpPr/>
                <p:nvPr/>
              </p:nvSpPr>
              <p:spPr>
                <a:xfrm>
                  <a:off x="8592057" y="2996331"/>
                  <a:ext cx="452844" cy="365790"/>
                </a:xfrm>
                <a:prstGeom prst="cloud">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kumimoji="1" lang="ja-JP" altLang="en-US"/>
                </a:p>
              </p:txBody>
            </p:sp>
            <p:sp>
              <p:nvSpPr>
                <p:cNvPr id="113" name="雲 112">
                  <a:extLst>
                    <a:ext uri="{FF2B5EF4-FFF2-40B4-BE49-F238E27FC236}">
                      <a16:creationId xmlns:a16="http://schemas.microsoft.com/office/drawing/2014/main" id="{40E53285-DC6E-09C4-FC64-1F8DC78B402C}"/>
                    </a:ext>
                  </a:extLst>
                </p:cNvPr>
                <p:cNvSpPr/>
                <p:nvPr/>
              </p:nvSpPr>
              <p:spPr>
                <a:xfrm>
                  <a:off x="8975232" y="3082188"/>
                  <a:ext cx="452844" cy="365790"/>
                </a:xfrm>
                <a:prstGeom prst="cloud">
                  <a:avLst/>
                </a:prstGeom>
                <a:solidFill>
                  <a:srgbClr val="00B0F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4" name="雲 113">
                  <a:extLst>
                    <a:ext uri="{FF2B5EF4-FFF2-40B4-BE49-F238E27FC236}">
                      <a16:creationId xmlns:a16="http://schemas.microsoft.com/office/drawing/2014/main" id="{8C37858B-7E6D-1AF7-CA04-DCD6FD5579E9}"/>
                    </a:ext>
                  </a:extLst>
                </p:cNvPr>
                <p:cNvSpPr/>
                <p:nvPr/>
              </p:nvSpPr>
              <p:spPr>
                <a:xfrm>
                  <a:off x="8052104" y="3410181"/>
                  <a:ext cx="452844" cy="365790"/>
                </a:xfrm>
                <a:prstGeom prst="cloud">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a:p>
              </p:txBody>
            </p:sp>
            <p:sp>
              <p:nvSpPr>
                <p:cNvPr id="115" name="雲 114">
                  <a:extLst>
                    <a:ext uri="{FF2B5EF4-FFF2-40B4-BE49-F238E27FC236}">
                      <a16:creationId xmlns:a16="http://schemas.microsoft.com/office/drawing/2014/main" id="{D3BBA56D-C380-6B45-A681-E6A431B92A42}"/>
                    </a:ext>
                  </a:extLst>
                </p:cNvPr>
                <p:cNvSpPr/>
                <p:nvPr/>
              </p:nvSpPr>
              <p:spPr>
                <a:xfrm>
                  <a:off x="8123957" y="3131964"/>
                  <a:ext cx="452844" cy="365790"/>
                </a:xfrm>
                <a:prstGeom prst="cloud">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6" name="雲 115">
                  <a:extLst>
                    <a:ext uri="{FF2B5EF4-FFF2-40B4-BE49-F238E27FC236}">
                      <a16:creationId xmlns:a16="http://schemas.microsoft.com/office/drawing/2014/main" id="{91318EB9-A3F9-6C50-3DEE-DCCCB4C28492}"/>
                    </a:ext>
                  </a:extLst>
                </p:cNvPr>
                <p:cNvSpPr/>
                <p:nvPr/>
              </p:nvSpPr>
              <p:spPr>
                <a:xfrm>
                  <a:off x="7914967" y="2868824"/>
                  <a:ext cx="452844" cy="365790"/>
                </a:xfrm>
                <a:prstGeom prst="cloud">
                  <a:avLst/>
                </a:prstGeom>
                <a:solidFill>
                  <a:schemeClr val="accent6">
                    <a:lumMod val="40000"/>
                    <a:lumOff val="6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grpSp>
            <p:nvGrpSpPr>
              <p:cNvPr id="138" name="グループ化 137">
                <a:extLst>
                  <a:ext uri="{FF2B5EF4-FFF2-40B4-BE49-F238E27FC236}">
                    <a16:creationId xmlns:a16="http://schemas.microsoft.com/office/drawing/2014/main" id="{772B3E2A-EC9C-BB23-0953-D961FD1824C6}"/>
                  </a:ext>
                </a:extLst>
              </p:cNvPr>
              <p:cNvGrpSpPr/>
              <p:nvPr/>
            </p:nvGrpSpPr>
            <p:grpSpPr>
              <a:xfrm>
                <a:off x="10109575" y="2266126"/>
                <a:ext cx="1911588" cy="1468424"/>
                <a:chOff x="10089931" y="2239759"/>
                <a:chExt cx="1911588" cy="1468424"/>
              </a:xfrm>
            </p:grpSpPr>
            <p:sp>
              <p:nvSpPr>
                <p:cNvPr id="117" name="雲 116">
                  <a:extLst>
                    <a:ext uri="{FF2B5EF4-FFF2-40B4-BE49-F238E27FC236}">
                      <a16:creationId xmlns:a16="http://schemas.microsoft.com/office/drawing/2014/main" id="{9694072A-960F-ED58-405D-DA9169D30E5D}"/>
                    </a:ext>
                  </a:extLst>
                </p:cNvPr>
                <p:cNvSpPr/>
                <p:nvPr/>
              </p:nvSpPr>
              <p:spPr>
                <a:xfrm>
                  <a:off x="10192312" y="2258672"/>
                  <a:ext cx="931838" cy="735502"/>
                </a:xfrm>
                <a:prstGeom prst="cloud">
                  <a:avLst/>
                </a:prstGeom>
                <a:solidFill>
                  <a:schemeClr val="accent2">
                    <a:lumMod val="60000"/>
                    <a:lumOff val="4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8" name="雲 117">
                  <a:extLst>
                    <a:ext uri="{FF2B5EF4-FFF2-40B4-BE49-F238E27FC236}">
                      <a16:creationId xmlns:a16="http://schemas.microsoft.com/office/drawing/2014/main" id="{10682595-9125-A75C-28CD-9227F530A9F8}"/>
                    </a:ext>
                  </a:extLst>
                </p:cNvPr>
                <p:cNvSpPr/>
                <p:nvPr/>
              </p:nvSpPr>
              <p:spPr>
                <a:xfrm>
                  <a:off x="11069681" y="2239759"/>
                  <a:ext cx="931838" cy="735502"/>
                </a:xfrm>
                <a:prstGeom prst="cloud">
                  <a:avLst/>
                </a:prstGeom>
                <a:solidFill>
                  <a:srgbClr val="C000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19" name="雲 118">
                  <a:extLst>
                    <a:ext uri="{FF2B5EF4-FFF2-40B4-BE49-F238E27FC236}">
                      <a16:creationId xmlns:a16="http://schemas.microsoft.com/office/drawing/2014/main" id="{DAFD09DF-AD53-51C4-AE78-2729318A5E81}"/>
                    </a:ext>
                  </a:extLst>
                </p:cNvPr>
                <p:cNvSpPr/>
                <p:nvPr/>
              </p:nvSpPr>
              <p:spPr>
                <a:xfrm>
                  <a:off x="11021769" y="2893855"/>
                  <a:ext cx="931838" cy="735502"/>
                </a:xfrm>
                <a:prstGeom prst="cloud">
                  <a:avLst/>
                </a:prstGeom>
                <a:solidFill>
                  <a:srgbClr val="0070C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dirty="0"/>
                </a:p>
              </p:txBody>
            </p:sp>
            <p:sp>
              <p:nvSpPr>
                <p:cNvPr id="121" name="雲 120">
                  <a:extLst>
                    <a:ext uri="{FF2B5EF4-FFF2-40B4-BE49-F238E27FC236}">
                      <a16:creationId xmlns:a16="http://schemas.microsoft.com/office/drawing/2014/main" id="{C0D442B0-AED1-DAA9-7CA3-775DCAEE3A07}"/>
                    </a:ext>
                  </a:extLst>
                </p:cNvPr>
                <p:cNvSpPr/>
                <p:nvPr/>
              </p:nvSpPr>
              <p:spPr>
                <a:xfrm>
                  <a:off x="10089931" y="2972681"/>
                  <a:ext cx="931838" cy="735502"/>
                </a:xfrm>
                <a:prstGeom prst="cloud">
                  <a:avLst/>
                </a:prstGeom>
                <a:solidFill>
                  <a:schemeClr val="accent1">
                    <a:lumMod val="40000"/>
                    <a:lumOff val="6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20" name="雲 119">
                  <a:extLst>
                    <a:ext uri="{FF2B5EF4-FFF2-40B4-BE49-F238E27FC236}">
                      <a16:creationId xmlns:a16="http://schemas.microsoft.com/office/drawing/2014/main" id="{9B1178E2-686B-DD33-2768-251A473EAA3C}"/>
                    </a:ext>
                  </a:extLst>
                </p:cNvPr>
                <p:cNvSpPr/>
                <p:nvPr/>
              </p:nvSpPr>
              <p:spPr>
                <a:xfrm>
                  <a:off x="10542765" y="2655156"/>
                  <a:ext cx="931838" cy="735502"/>
                </a:xfrm>
                <a:prstGeom prst="cloud">
                  <a:avLst/>
                </a:prstGeom>
                <a:solidFill>
                  <a:srgbClr val="92D05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sp>
            <p:nvSpPr>
              <p:cNvPr id="128" name="矢印: 右 127">
                <a:extLst>
                  <a:ext uri="{FF2B5EF4-FFF2-40B4-BE49-F238E27FC236}">
                    <a16:creationId xmlns:a16="http://schemas.microsoft.com/office/drawing/2014/main" id="{5B306281-ED7A-8E28-BDCB-727DF8F1EB1F}"/>
                  </a:ext>
                </a:extLst>
              </p:cNvPr>
              <p:cNvSpPr/>
              <p:nvPr/>
            </p:nvSpPr>
            <p:spPr>
              <a:xfrm>
                <a:off x="4945400" y="2940710"/>
                <a:ext cx="357038" cy="2461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9" name="矢印: 右 128">
                <a:extLst>
                  <a:ext uri="{FF2B5EF4-FFF2-40B4-BE49-F238E27FC236}">
                    <a16:creationId xmlns:a16="http://schemas.microsoft.com/office/drawing/2014/main" id="{1CD9421E-E3C0-4587-2202-068262FBD7E6}"/>
                  </a:ext>
                </a:extLst>
              </p:cNvPr>
              <p:cNvSpPr/>
              <p:nvPr/>
            </p:nvSpPr>
            <p:spPr>
              <a:xfrm>
                <a:off x="7348977" y="2924729"/>
                <a:ext cx="357038" cy="2461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7" name="矢印: 右 136">
                <a:extLst>
                  <a:ext uri="{FF2B5EF4-FFF2-40B4-BE49-F238E27FC236}">
                    <a16:creationId xmlns:a16="http://schemas.microsoft.com/office/drawing/2014/main" id="{445B0D40-63DE-1FC2-7D1F-95C23309773C}"/>
                  </a:ext>
                </a:extLst>
              </p:cNvPr>
              <p:cNvSpPr/>
              <p:nvPr/>
            </p:nvSpPr>
            <p:spPr>
              <a:xfrm>
                <a:off x="9808039" y="2911453"/>
                <a:ext cx="357038" cy="2461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1" name="テキスト ボックス 140">
                <a:extLst>
                  <a:ext uri="{FF2B5EF4-FFF2-40B4-BE49-F238E27FC236}">
                    <a16:creationId xmlns:a16="http://schemas.microsoft.com/office/drawing/2014/main" id="{8767D063-79E9-27F4-815D-D80ADB533204}"/>
                  </a:ext>
                </a:extLst>
              </p:cNvPr>
              <p:cNvSpPr txBox="1"/>
              <p:nvPr/>
            </p:nvSpPr>
            <p:spPr>
              <a:xfrm>
                <a:off x="900293" y="4580709"/>
                <a:ext cx="1865724"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抽出</a:t>
                </a:r>
                <a:endParaRPr kumimoji="1" lang="en-US" altLang="ja-JP" dirty="0"/>
              </a:p>
              <a:p>
                <a:pPr algn="ctr"/>
                <a:r>
                  <a:rPr lang="ja-JP" altLang="en-US" dirty="0"/>
                  <a:t>意見分割</a:t>
                </a:r>
                <a:endParaRPr kumimoji="1" lang="ja-JP" altLang="en-US" dirty="0"/>
              </a:p>
            </p:txBody>
          </p:sp>
          <p:sp>
            <p:nvSpPr>
              <p:cNvPr id="142" name="テキスト ボックス 141">
                <a:extLst>
                  <a:ext uri="{FF2B5EF4-FFF2-40B4-BE49-F238E27FC236}">
                    <a16:creationId xmlns:a16="http://schemas.microsoft.com/office/drawing/2014/main" id="{760D025F-73D9-6BBB-9E51-CDC8B3BDBEBA}"/>
                  </a:ext>
                </a:extLst>
              </p:cNvPr>
              <p:cNvSpPr txBox="1"/>
              <p:nvPr/>
            </p:nvSpPr>
            <p:spPr>
              <a:xfrm>
                <a:off x="2553826" y="4539542"/>
                <a:ext cx="1704666"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埋め込み</a:t>
                </a:r>
                <a:endParaRPr kumimoji="1" lang="en-US" altLang="ja-JP" dirty="0"/>
              </a:p>
              <a:p>
                <a:pPr algn="ctr"/>
                <a:r>
                  <a:rPr lang="ja-JP" altLang="en-US" dirty="0"/>
                  <a:t>ベクトル化</a:t>
                </a:r>
                <a:endParaRPr kumimoji="1" lang="ja-JP" altLang="en-US" dirty="0"/>
              </a:p>
            </p:txBody>
          </p:sp>
          <p:sp>
            <p:nvSpPr>
              <p:cNvPr id="143" name="テキスト ボックス 142">
                <a:extLst>
                  <a:ext uri="{FF2B5EF4-FFF2-40B4-BE49-F238E27FC236}">
                    <a16:creationId xmlns:a16="http://schemas.microsoft.com/office/drawing/2014/main" id="{99161713-A73D-14FD-8227-9A5C7CB7D46B}"/>
                  </a:ext>
                </a:extLst>
              </p:cNvPr>
              <p:cNvSpPr txBox="1"/>
              <p:nvPr/>
            </p:nvSpPr>
            <p:spPr>
              <a:xfrm>
                <a:off x="4271586" y="4580709"/>
                <a:ext cx="1704666"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en-US" altLang="ja-JP" dirty="0"/>
                  <a:t>UMAP</a:t>
                </a:r>
              </a:p>
              <a:p>
                <a:pPr algn="ctr"/>
                <a:r>
                  <a:rPr kumimoji="1" lang="ja-JP" altLang="en-US" dirty="0"/>
                  <a:t>次元圧縮</a:t>
                </a:r>
              </a:p>
            </p:txBody>
          </p:sp>
          <p:sp>
            <p:nvSpPr>
              <p:cNvPr id="144" name="テキスト ボックス 143">
                <a:extLst>
                  <a:ext uri="{FF2B5EF4-FFF2-40B4-BE49-F238E27FC236}">
                    <a16:creationId xmlns:a16="http://schemas.microsoft.com/office/drawing/2014/main" id="{2BE37980-26D8-1D84-2814-5025F3EE7517}"/>
                  </a:ext>
                </a:extLst>
              </p:cNvPr>
              <p:cNvSpPr txBox="1"/>
              <p:nvPr/>
            </p:nvSpPr>
            <p:spPr>
              <a:xfrm>
                <a:off x="6675163" y="4539542"/>
                <a:ext cx="1704666"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en-US" altLang="ja-JP" dirty="0"/>
                  <a:t>k-means</a:t>
                </a:r>
              </a:p>
              <a:p>
                <a:pPr algn="ctr"/>
                <a:r>
                  <a:rPr lang="ja-JP" altLang="en-US" dirty="0"/>
                  <a:t>クラスタ分割</a:t>
                </a:r>
                <a:endParaRPr kumimoji="1" lang="ja-JP" altLang="en-US" dirty="0"/>
              </a:p>
            </p:txBody>
          </p:sp>
          <p:sp>
            <p:nvSpPr>
              <p:cNvPr id="145" name="テキスト ボックス 144">
                <a:extLst>
                  <a:ext uri="{FF2B5EF4-FFF2-40B4-BE49-F238E27FC236}">
                    <a16:creationId xmlns:a16="http://schemas.microsoft.com/office/drawing/2014/main" id="{8B715BF1-0828-2264-2B0D-E76085FC4FC0}"/>
                  </a:ext>
                </a:extLst>
              </p:cNvPr>
              <p:cNvSpPr txBox="1"/>
              <p:nvPr/>
            </p:nvSpPr>
            <p:spPr>
              <a:xfrm>
                <a:off x="9151632" y="4576614"/>
                <a:ext cx="1704666"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en-US" altLang="ja-JP" dirty="0"/>
                  <a:t>Ward</a:t>
                </a:r>
                <a:r>
                  <a:rPr kumimoji="1" lang="ja-JP" altLang="en-US" dirty="0"/>
                  <a:t>法</a:t>
                </a:r>
                <a:endParaRPr kumimoji="1" lang="en-US" altLang="ja-JP" dirty="0"/>
              </a:p>
              <a:p>
                <a:pPr algn="ctr"/>
                <a:r>
                  <a:rPr lang="ja-JP" altLang="en-US" dirty="0"/>
                  <a:t>クラスタ統合</a:t>
                </a:r>
                <a:endParaRPr kumimoji="1" lang="ja-JP" altLang="en-US" dirty="0"/>
              </a:p>
            </p:txBody>
          </p:sp>
        </p:grpSp>
        <p:sp>
          <p:nvSpPr>
            <p:cNvPr id="149" name="テキスト ボックス 148">
              <a:extLst>
                <a:ext uri="{FF2B5EF4-FFF2-40B4-BE49-F238E27FC236}">
                  <a16:creationId xmlns:a16="http://schemas.microsoft.com/office/drawing/2014/main" id="{DD965380-F94B-9148-C623-BBDBE2DF1AFE}"/>
                </a:ext>
              </a:extLst>
            </p:cNvPr>
            <p:cNvSpPr txBox="1"/>
            <p:nvPr/>
          </p:nvSpPr>
          <p:spPr>
            <a:xfrm>
              <a:off x="6459516" y="3136651"/>
              <a:ext cx="3797026"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意見グループ化</a:t>
              </a:r>
            </a:p>
          </p:txBody>
        </p:sp>
      </p:grpSp>
      <p:sp>
        <p:nvSpPr>
          <p:cNvPr id="3" name="スライド番号プレースホルダー 2">
            <a:extLst>
              <a:ext uri="{FF2B5EF4-FFF2-40B4-BE49-F238E27FC236}">
                <a16:creationId xmlns:a16="http://schemas.microsoft.com/office/drawing/2014/main" id="{25B489DD-743D-B567-B085-B4B44A7541C1}"/>
              </a:ext>
            </a:extLst>
          </p:cNvPr>
          <p:cNvSpPr>
            <a:spLocks noGrp="1"/>
          </p:cNvSpPr>
          <p:nvPr>
            <p:ph type="sldNum" sz="quarter" idx="12"/>
          </p:nvPr>
        </p:nvSpPr>
        <p:spPr/>
        <p:txBody>
          <a:bodyPr/>
          <a:lstStyle/>
          <a:p>
            <a:fld id="{FCA3042A-F884-44E0-81D5-7D4A03868EA8}" type="slidenum">
              <a:rPr kumimoji="1" lang="ja-JP" altLang="en-US" smtClean="0"/>
              <a:t>24</a:t>
            </a:fld>
            <a:endParaRPr kumimoji="1" lang="ja-JP" altLang="en-US"/>
          </a:p>
        </p:txBody>
      </p:sp>
    </p:spTree>
    <p:extLst>
      <p:ext uri="{BB962C8B-B14F-4D97-AF65-F5344CB8AC3E}">
        <p14:creationId xmlns:p14="http://schemas.microsoft.com/office/powerpoint/2010/main" val="27972696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AD7DDD-0876-AA11-B4DC-07DB3B08FA3C}"/>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939319BB-C5C1-E8F1-6E93-48D3E994B4EB}"/>
              </a:ext>
            </a:extLst>
          </p:cNvPr>
          <p:cNvSpPr>
            <a:spLocks noGrp="1"/>
          </p:cNvSpPr>
          <p:nvPr>
            <p:ph type="title"/>
          </p:nvPr>
        </p:nvSpPr>
        <p:spPr/>
        <p:txBody>
          <a:bodyPr>
            <a:noAutofit/>
          </a:bodyPr>
          <a:lstStyle/>
          <a:p>
            <a:r>
              <a:rPr lang="ja-JP" altLang="en-US" sz="3600" dirty="0"/>
              <a:t>④ 初期ラベリング </a:t>
            </a:r>
            <a:r>
              <a:rPr lang="en-US" altLang="ja-JP" sz="3600" dirty="0" err="1"/>
              <a:t>hierarchical_initial_labelling</a:t>
            </a:r>
            <a:endParaRPr kumimoji="1" lang="ja-JP" altLang="en-US" sz="3600" dirty="0"/>
          </a:p>
        </p:txBody>
      </p:sp>
      <p:sp>
        <p:nvSpPr>
          <p:cNvPr id="3" name="コンテンツ プレースホルダー 2">
            <a:extLst>
              <a:ext uri="{FF2B5EF4-FFF2-40B4-BE49-F238E27FC236}">
                <a16:creationId xmlns:a16="http://schemas.microsoft.com/office/drawing/2014/main" id="{ECB8C196-A9E2-A95A-5389-AB31D0A8213E}"/>
              </a:ext>
            </a:extLst>
          </p:cNvPr>
          <p:cNvSpPr>
            <a:spLocks noGrp="1"/>
          </p:cNvSpPr>
          <p:nvPr>
            <p:ph idx="1"/>
          </p:nvPr>
        </p:nvSpPr>
        <p:spPr>
          <a:xfrm>
            <a:off x="838200" y="1173079"/>
            <a:ext cx="10515600" cy="1536103"/>
          </a:xfrm>
        </p:spPr>
        <p:txBody>
          <a:bodyPr>
            <a:normAutofit lnSpcReduction="10000"/>
          </a:bodyPr>
          <a:lstStyle/>
          <a:p>
            <a:r>
              <a:rPr kumimoji="1" lang="ja-JP" altLang="en-US" dirty="0"/>
              <a:t>細分化したクラスタに対して、ランダムに数個の標本を取得して、それを元に</a:t>
            </a:r>
            <a:r>
              <a:rPr kumimoji="1" lang="en-US" altLang="ja-JP" dirty="0"/>
              <a:t>LLM</a:t>
            </a:r>
            <a:r>
              <a:rPr kumimoji="1" lang="ja-JP" altLang="en-US" dirty="0"/>
              <a:t>でラベルと説明文を付けていく</a:t>
            </a:r>
            <a:endParaRPr kumimoji="1" lang="en-US" altLang="ja-JP" dirty="0"/>
          </a:p>
          <a:p>
            <a:r>
              <a:rPr kumimoji="1" lang="ja-JP" altLang="en-US" dirty="0"/>
              <a:t>いくつかの標本を統合したような概念が付与される</a:t>
            </a:r>
            <a:endParaRPr kumimoji="1" lang="en-US" altLang="ja-JP" dirty="0"/>
          </a:p>
        </p:txBody>
      </p:sp>
      <p:sp>
        <p:nvSpPr>
          <p:cNvPr id="5" name="テキスト ボックス 4">
            <a:extLst>
              <a:ext uri="{FF2B5EF4-FFF2-40B4-BE49-F238E27FC236}">
                <a16:creationId xmlns:a16="http://schemas.microsoft.com/office/drawing/2014/main" id="{4896222A-DC95-C82B-019B-F8DC0D262B68}"/>
              </a:ext>
            </a:extLst>
          </p:cNvPr>
          <p:cNvSpPr txBox="1"/>
          <p:nvPr/>
        </p:nvSpPr>
        <p:spPr>
          <a:xfrm>
            <a:off x="320040" y="6492874"/>
            <a:ext cx="11673840" cy="30777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ja-JP" altLang="en-US" sz="1400" dirty="0">
                <a:hlinkClick r:id="rId3"/>
              </a:rPr>
              <a:t>https://github.com/digitaldemocracy2030/kouchou-ai/blob/main/server/broadlistening/pipeline/steps/hierarchical_initial_labelling.py</a:t>
            </a:r>
            <a:endParaRPr lang="en-US" altLang="ja-JP" sz="1400" dirty="0"/>
          </a:p>
        </p:txBody>
      </p:sp>
      <p:pic>
        <p:nvPicPr>
          <p:cNvPr id="11" name="図 10">
            <a:extLst>
              <a:ext uri="{FF2B5EF4-FFF2-40B4-BE49-F238E27FC236}">
                <a16:creationId xmlns:a16="http://schemas.microsoft.com/office/drawing/2014/main" id="{39715B81-BEA2-A61E-A25A-07EAAB18ADE8}"/>
              </a:ext>
            </a:extLst>
          </p:cNvPr>
          <p:cNvPicPr>
            <a:picLocks noChangeAspect="1"/>
          </p:cNvPicPr>
          <p:nvPr/>
        </p:nvPicPr>
        <p:blipFill>
          <a:blip r:embed="rId4"/>
          <a:stretch>
            <a:fillRect/>
          </a:stretch>
        </p:blipFill>
        <p:spPr>
          <a:xfrm>
            <a:off x="603323" y="2716307"/>
            <a:ext cx="7054778" cy="3418982"/>
          </a:xfrm>
          <a:prstGeom prst="rect">
            <a:avLst/>
          </a:prstGeom>
        </p:spPr>
        <p:style>
          <a:lnRef idx="2">
            <a:schemeClr val="dk1"/>
          </a:lnRef>
          <a:fillRef idx="1">
            <a:schemeClr val="lt1"/>
          </a:fillRef>
          <a:effectRef idx="0">
            <a:schemeClr val="dk1"/>
          </a:effectRef>
          <a:fontRef idx="minor">
            <a:schemeClr val="dk1"/>
          </a:fontRef>
        </p:style>
      </p:pic>
      <p:grpSp>
        <p:nvGrpSpPr>
          <p:cNvPr id="12" name="グループ化 11">
            <a:extLst>
              <a:ext uri="{FF2B5EF4-FFF2-40B4-BE49-F238E27FC236}">
                <a16:creationId xmlns:a16="http://schemas.microsoft.com/office/drawing/2014/main" id="{09442948-B345-9D79-69DD-BC0D97FA7604}"/>
              </a:ext>
            </a:extLst>
          </p:cNvPr>
          <p:cNvGrpSpPr/>
          <p:nvPr/>
        </p:nvGrpSpPr>
        <p:grpSpPr>
          <a:xfrm>
            <a:off x="7859140" y="2851890"/>
            <a:ext cx="3729537" cy="3113582"/>
            <a:chOff x="7914967" y="2171060"/>
            <a:chExt cx="1922408" cy="1604911"/>
          </a:xfrm>
        </p:grpSpPr>
        <p:sp>
          <p:nvSpPr>
            <p:cNvPr id="13" name="雲 12">
              <a:extLst>
                <a:ext uri="{FF2B5EF4-FFF2-40B4-BE49-F238E27FC236}">
                  <a16:creationId xmlns:a16="http://schemas.microsoft.com/office/drawing/2014/main" id="{9C524C99-C79F-EA41-230F-C01CC0F28732}"/>
                </a:ext>
              </a:extLst>
            </p:cNvPr>
            <p:cNvSpPr/>
            <p:nvPr/>
          </p:nvSpPr>
          <p:spPr>
            <a:xfrm>
              <a:off x="8130504" y="2284778"/>
              <a:ext cx="452844" cy="365790"/>
            </a:xfrm>
            <a:prstGeom prst="cloud">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1400" dirty="0"/>
                <a:t>防災</a:t>
              </a:r>
            </a:p>
          </p:txBody>
        </p:sp>
        <p:sp>
          <p:nvSpPr>
            <p:cNvPr id="14" name="雲 13">
              <a:extLst>
                <a:ext uri="{FF2B5EF4-FFF2-40B4-BE49-F238E27FC236}">
                  <a16:creationId xmlns:a16="http://schemas.microsoft.com/office/drawing/2014/main" id="{2F1933C3-4214-07AD-00E4-6EB7ADAA35FA}"/>
                </a:ext>
              </a:extLst>
            </p:cNvPr>
            <p:cNvSpPr/>
            <p:nvPr/>
          </p:nvSpPr>
          <p:spPr>
            <a:xfrm>
              <a:off x="8583348" y="2184367"/>
              <a:ext cx="452844" cy="365790"/>
            </a:xfrm>
            <a:prstGeom prst="clou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1400" dirty="0">
                  <a:solidFill>
                    <a:schemeClr val="tx1"/>
                  </a:solidFill>
                </a:rPr>
                <a:t>医療</a:t>
              </a:r>
            </a:p>
          </p:txBody>
        </p:sp>
        <p:sp>
          <p:nvSpPr>
            <p:cNvPr id="15" name="雲 14">
              <a:extLst>
                <a:ext uri="{FF2B5EF4-FFF2-40B4-BE49-F238E27FC236}">
                  <a16:creationId xmlns:a16="http://schemas.microsoft.com/office/drawing/2014/main" id="{833BD65F-D44A-2DD9-2002-DF590FF397E1}"/>
                </a:ext>
              </a:extLst>
            </p:cNvPr>
            <p:cNvSpPr/>
            <p:nvPr/>
          </p:nvSpPr>
          <p:spPr>
            <a:xfrm>
              <a:off x="9036192" y="2171060"/>
              <a:ext cx="452844" cy="365790"/>
            </a:xfrm>
            <a:prstGeom prst="cloud">
              <a:avLst/>
            </a:prstGeom>
            <a:solidFill>
              <a:srgbClr val="00B050"/>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ja-JP" altLang="en-US" sz="1400" dirty="0"/>
                <a:t>公園</a:t>
              </a:r>
              <a:endParaRPr kumimoji="1" lang="ja-JP" altLang="en-US" sz="1400" dirty="0"/>
            </a:p>
          </p:txBody>
        </p:sp>
        <p:sp>
          <p:nvSpPr>
            <p:cNvPr id="16" name="雲 15">
              <a:extLst>
                <a:ext uri="{FF2B5EF4-FFF2-40B4-BE49-F238E27FC236}">
                  <a16:creationId xmlns:a16="http://schemas.microsoft.com/office/drawing/2014/main" id="{A7B73492-9901-588A-E9A2-514AAB3C929B}"/>
                </a:ext>
              </a:extLst>
            </p:cNvPr>
            <p:cNvSpPr/>
            <p:nvPr/>
          </p:nvSpPr>
          <p:spPr>
            <a:xfrm>
              <a:off x="9314869" y="2328304"/>
              <a:ext cx="452844" cy="365790"/>
            </a:xfrm>
            <a:prstGeom prst="cloud">
              <a:avLst/>
            </a:prstGeom>
            <a:solidFill>
              <a:srgbClr val="92D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1400" dirty="0"/>
                <a:t>運動場</a:t>
              </a:r>
            </a:p>
          </p:txBody>
        </p:sp>
        <p:sp>
          <p:nvSpPr>
            <p:cNvPr id="17" name="雲 16">
              <a:extLst>
                <a:ext uri="{FF2B5EF4-FFF2-40B4-BE49-F238E27FC236}">
                  <a16:creationId xmlns:a16="http://schemas.microsoft.com/office/drawing/2014/main" id="{14352FFB-0EDF-2649-A1D7-746B1C70B5DE}"/>
                </a:ext>
              </a:extLst>
            </p:cNvPr>
            <p:cNvSpPr/>
            <p:nvPr/>
          </p:nvSpPr>
          <p:spPr>
            <a:xfrm>
              <a:off x="8862025" y="2432577"/>
              <a:ext cx="452844" cy="365790"/>
            </a:xfrm>
            <a:prstGeom prst="cloud">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t>病院</a:t>
              </a:r>
            </a:p>
          </p:txBody>
        </p:sp>
        <p:sp>
          <p:nvSpPr>
            <p:cNvPr id="18" name="雲 17">
              <a:extLst>
                <a:ext uri="{FF2B5EF4-FFF2-40B4-BE49-F238E27FC236}">
                  <a16:creationId xmlns:a16="http://schemas.microsoft.com/office/drawing/2014/main" id="{ABBCC6F6-8070-3140-97B3-34A990B66C6D}"/>
                </a:ext>
              </a:extLst>
            </p:cNvPr>
            <p:cNvSpPr/>
            <p:nvPr/>
          </p:nvSpPr>
          <p:spPr>
            <a:xfrm>
              <a:off x="8378692" y="2520019"/>
              <a:ext cx="452844" cy="365790"/>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t>健康</a:t>
              </a:r>
            </a:p>
          </p:txBody>
        </p:sp>
        <p:sp>
          <p:nvSpPr>
            <p:cNvPr id="19" name="雲 18">
              <a:extLst>
                <a:ext uri="{FF2B5EF4-FFF2-40B4-BE49-F238E27FC236}">
                  <a16:creationId xmlns:a16="http://schemas.microsoft.com/office/drawing/2014/main" id="{7370EA0F-A9B0-A60A-06D2-BB05D4F770EB}"/>
                </a:ext>
              </a:extLst>
            </p:cNvPr>
            <p:cNvSpPr/>
            <p:nvPr/>
          </p:nvSpPr>
          <p:spPr>
            <a:xfrm>
              <a:off x="7982454" y="2606891"/>
              <a:ext cx="452844" cy="365790"/>
            </a:xfrm>
            <a:prstGeom prst="cloud">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t>安全</a:t>
              </a:r>
            </a:p>
          </p:txBody>
        </p:sp>
        <p:sp>
          <p:nvSpPr>
            <p:cNvPr id="20" name="雲 19">
              <a:extLst>
                <a:ext uri="{FF2B5EF4-FFF2-40B4-BE49-F238E27FC236}">
                  <a16:creationId xmlns:a16="http://schemas.microsoft.com/office/drawing/2014/main" id="{F7519833-C02D-FDC0-3835-A2564F624A80}"/>
                </a:ext>
              </a:extLst>
            </p:cNvPr>
            <p:cNvSpPr/>
            <p:nvPr/>
          </p:nvSpPr>
          <p:spPr>
            <a:xfrm>
              <a:off x="8300323" y="2876658"/>
              <a:ext cx="452844" cy="365790"/>
            </a:xfrm>
            <a:prstGeom prst="cloud">
              <a:avLst/>
            </a:prstGeom>
            <a:solidFill>
              <a:srgbClr val="7030A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kumimoji="1" lang="ja-JP" altLang="en-US" sz="1400" dirty="0"/>
                <a:t>街路</a:t>
              </a:r>
            </a:p>
          </p:txBody>
        </p:sp>
        <p:sp>
          <p:nvSpPr>
            <p:cNvPr id="21" name="雲 20">
              <a:extLst>
                <a:ext uri="{FF2B5EF4-FFF2-40B4-BE49-F238E27FC236}">
                  <a16:creationId xmlns:a16="http://schemas.microsoft.com/office/drawing/2014/main" id="{00470CA5-706A-710F-3B59-E27AF16C5B48}"/>
                </a:ext>
              </a:extLst>
            </p:cNvPr>
            <p:cNvSpPr/>
            <p:nvPr/>
          </p:nvSpPr>
          <p:spPr>
            <a:xfrm>
              <a:off x="8735747" y="2687061"/>
              <a:ext cx="452844" cy="365790"/>
            </a:xfrm>
            <a:prstGeom prst="cloud">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sz="1400" dirty="0"/>
                <a:t>公民館</a:t>
              </a:r>
            </a:p>
          </p:txBody>
        </p:sp>
        <p:sp>
          <p:nvSpPr>
            <p:cNvPr id="22" name="雲 21">
              <a:extLst>
                <a:ext uri="{FF2B5EF4-FFF2-40B4-BE49-F238E27FC236}">
                  <a16:creationId xmlns:a16="http://schemas.microsoft.com/office/drawing/2014/main" id="{098AC5F4-34B1-A301-568F-7620124E0DD5}"/>
                </a:ext>
              </a:extLst>
            </p:cNvPr>
            <p:cNvSpPr/>
            <p:nvPr/>
          </p:nvSpPr>
          <p:spPr>
            <a:xfrm>
              <a:off x="9249556" y="2615472"/>
              <a:ext cx="452844" cy="365790"/>
            </a:xfrm>
            <a:prstGeom prst="cloud">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solidFill>
                    <a:schemeClr val="tx1"/>
                  </a:solidFill>
                </a:rPr>
                <a:t>野球場</a:t>
              </a:r>
            </a:p>
          </p:txBody>
        </p:sp>
        <p:sp>
          <p:nvSpPr>
            <p:cNvPr id="23" name="雲 22">
              <a:extLst>
                <a:ext uri="{FF2B5EF4-FFF2-40B4-BE49-F238E27FC236}">
                  <a16:creationId xmlns:a16="http://schemas.microsoft.com/office/drawing/2014/main" id="{FDBE40B5-4818-3DE9-2927-5AEE349BEF0E}"/>
                </a:ext>
              </a:extLst>
            </p:cNvPr>
            <p:cNvSpPr/>
            <p:nvPr/>
          </p:nvSpPr>
          <p:spPr>
            <a:xfrm>
              <a:off x="8979583" y="2869956"/>
              <a:ext cx="452844" cy="365790"/>
            </a:xfrm>
            <a:prstGeom prst="cloud">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t>道路</a:t>
              </a:r>
            </a:p>
          </p:txBody>
        </p:sp>
        <p:sp>
          <p:nvSpPr>
            <p:cNvPr id="24" name="雲 23">
              <a:extLst>
                <a:ext uri="{FF2B5EF4-FFF2-40B4-BE49-F238E27FC236}">
                  <a16:creationId xmlns:a16="http://schemas.microsoft.com/office/drawing/2014/main" id="{1604227F-A0E7-FD5C-D182-DF8086D2E3D0}"/>
                </a:ext>
              </a:extLst>
            </p:cNvPr>
            <p:cNvSpPr/>
            <p:nvPr/>
          </p:nvSpPr>
          <p:spPr>
            <a:xfrm>
              <a:off x="9384531" y="2941545"/>
              <a:ext cx="452844" cy="365790"/>
            </a:xfrm>
            <a:prstGeom prst="cloud">
              <a:avLst/>
            </a:prstGeom>
            <a:solidFill>
              <a:schemeClr val="tx2"/>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1400" dirty="0"/>
                <a:t>陸橋</a:t>
              </a:r>
            </a:p>
          </p:txBody>
        </p:sp>
        <p:sp>
          <p:nvSpPr>
            <p:cNvPr id="25" name="雲 24">
              <a:extLst>
                <a:ext uri="{FF2B5EF4-FFF2-40B4-BE49-F238E27FC236}">
                  <a16:creationId xmlns:a16="http://schemas.microsoft.com/office/drawing/2014/main" id="{1E685F8F-42C0-2C4A-4377-10ED7739461B}"/>
                </a:ext>
              </a:extLst>
            </p:cNvPr>
            <p:cNvSpPr/>
            <p:nvPr/>
          </p:nvSpPr>
          <p:spPr>
            <a:xfrm>
              <a:off x="9284380" y="3264321"/>
              <a:ext cx="452844" cy="365790"/>
            </a:xfrm>
            <a:prstGeom prst="cloud">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t>商店街</a:t>
              </a:r>
            </a:p>
          </p:txBody>
        </p:sp>
        <p:sp>
          <p:nvSpPr>
            <p:cNvPr id="26" name="雲 25">
              <a:extLst>
                <a:ext uri="{FF2B5EF4-FFF2-40B4-BE49-F238E27FC236}">
                  <a16:creationId xmlns:a16="http://schemas.microsoft.com/office/drawing/2014/main" id="{7A7152AA-A303-38B5-71C3-0053FBC0F1D6}"/>
                </a:ext>
              </a:extLst>
            </p:cNvPr>
            <p:cNvSpPr/>
            <p:nvPr/>
          </p:nvSpPr>
          <p:spPr>
            <a:xfrm>
              <a:off x="8822816" y="3404755"/>
              <a:ext cx="452844" cy="365790"/>
            </a:xfrm>
            <a:prstGeom prst="cloud">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t>公務員</a:t>
              </a:r>
            </a:p>
          </p:txBody>
        </p:sp>
        <p:sp>
          <p:nvSpPr>
            <p:cNvPr id="27" name="雲 26">
              <a:extLst>
                <a:ext uri="{FF2B5EF4-FFF2-40B4-BE49-F238E27FC236}">
                  <a16:creationId xmlns:a16="http://schemas.microsoft.com/office/drawing/2014/main" id="{241E2419-1916-85E7-9EA4-A56E385A93D5}"/>
                </a:ext>
              </a:extLst>
            </p:cNvPr>
            <p:cNvSpPr/>
            <p:nvPr/>
          </p:nvSpPr>
          <p:spPr>
            <a:xfrm>
              <a:off x="8513668" y="3322608"/>
              <a:ext cx="452844" cy="365790"/>
            </a:xfrm>
            <a:prstGeom prst="cloud">
              <a:avLst/>
            </a:prstGeom>
            <a:solidFill>
              <a:schemeClr val="accent2">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sz="1400" dirty="0"/>
                <a:t>治安</a:t>
              </a:r>
            </a:p>
          </p:txBody>
        </p:sp>
        <p:sp>
          <p:nvSpPr>
            <p:cNvPr id="28" name="雲 27">
              <a:extLst>
                <a:ext uri="{FF2B5EF4-FFF2-40B4-BE49-F238E27FC236}">
                  <a16:creationId xmlns:a16="http://schemas.microsoft.com/office/drawing/2014/main" id="{D71ED146-32AC-9D0A-B4BD-8A78B02AF2FE}"/>
                </a:ext>
              </a:extLst>
            </p:cNvPr>
            <p:cNvSpPr/>
            <p:nvPr/>
          </p:nvSpPr>
          <p:spPr>
            <a:xfrm>
              <a:off x="8592057" y="2996331"/>
              <a:ext cx="452844" cy="365790"/>
            </a:xfrm>
            <a:prstGeom prst="cloud">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kumimoji="1" lang="ja-JP" altLang="en-US" sz="1400" dirty="0"/>
                <a:t>警察</a:t>
              </a:r>
            </a:p>
          </p:txBody>
        </p:sp>
        <p:sp>
          <p:nvSpPr>
            <p:cNvPr id="29" name="雲 28">
              <a:extLst>
                <a:ext uri="{FF2B5EF4-FFF2-40B4-BE49-F238E27FC236}">
                  <a16:creationId xmlns:a16="http://schemas.microsoft.com/office/drawing/2014/main" id="{A0282E40-D557-64FB-913E-D7483094E6D5}"/>
                </a:ext>
              </a:extLst>
            </p:cNvPr>
            <p:cNvSpPr/>
            <p:nvPr/>
          </p:nvSpPr>
          <p:spPr>
            <a:xfrm>
              <a:off x="8975232" y="3082188"/>
              <a:ext cx="452844" cy="365790"/>
            </a:xfrm>
            <a:prstGeom prst="cloud">
              <a:avLst/>
            </a:prstGeom>
            <a:solidFill>
              <a:srgbClr val="00B0F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1400" dirty="0"/>
                <a:t>防犯</a:t>
              </a:r>
            </a:p>
          </p:txBody>
        </p:sp>
        <p:sp>
          <p:nvSpPr>
            <p:cNvPr id="30" name="雲 29">
              <a:extLst>
                <a:ext uri="{FF2B5EF4-FFF2-40B4-BE49-F238E27FC236}">
                  <a16:creationId xmlns:a16="http://schemas.microsoft.com/office/drawing/2014/main" id="{D78A0B8E-0E0B-51F2-61CC-F3024600773D}"/>
                </a:ext>
              </a:extLst>
            </p:cNvPr>
            <p:cNvSpPr/>
            <p:nvPr/>
          </p:nvSpPr>
          <p:spPr>
            <a:xfrm>
              <a:off x="8052104" y="3410181"/>
              <a:ext cx="452844" cy="365790"/>
            </a:xfrm>
            <a:prstGeom prst="cloud">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kumimoji="1" lang="ja-JP" altLang="en-US" sz="1400" dirty="0"/>
                <a:t>水道</a:t>
              </a:r>
            </a:p>
          </p:txBody>
        </p:sp>
        <p:sp>
          <p:nvSpPr>
            <p:cNvPr id="31" name="雲 30">
              <a:extLst>
                <a:ext uri="{FF2B5EF4-FFF2-40B4-BE49-F238E27FC236}">
                  <a16:creationId xmlns:a16="http://schemas.microsoft.com/office/drawing/2014/main" id="{A9DE836F-D871-0B07-4503-8E9C2088A38D}"/>
                </a:ext>
              </a:extLst>
            </p:cNvPr>
            <p:cNvSpPr/>
            <p:nvPr/>
          </p:nvSpPr>
          <p:spPr>
            <a:xfrm>
              <a:off x="8123957" y="3131964"/>
              <a:ext cx="452844" cy="365790"/>
            </a:xfrm>
            <a:prstGeom prst="cloud">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1400" dirty="0">
                  <a:solidFill>
                    <a:schemeClr val="tx1"/>
                  </a:solidFill>
                </a:rPr>
                <a:t>電力</a:t>
              </a:r>
            </a:p>
          </p:txBody>
        </p:sp>
        <p:sp>
          <p:nvSpPr>
            <p:cNvPr id="32" name="雲 31">
              <a:extLst>
                <a:ext uri="{FF2B5EF4-FFF2-40B4-BE49-F238E27FC236}">
                  <a16:creationId xmlns:a16="http://schemas.microsoft.com/office/drawing/2014/main" id="{4BF06F1D-F61C-1571-BD47-A2248F83FBD1}"/>
                </a:ext>
              </a:extLst>
            </p:cNvPr>
            <p:cNvSpPr/>
            <p:nvPr/>
          </p:nvSpPr>
          <p:spPr>
            <a:xfrm>
              <a:off x="7914967" y="2868824"/>
              <a:ext cx="452844" cy="365790"/>
            </a:xfrm>
            <a:prstGeom prst="cloud">
              <a:avLst/>
            </a:prstGeom>
            <a:solidFill>
              <a:schemeClr val="accent6">
                <a:lumMod val="40000"/>
                <a:lumOff val="6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ja-JP" altLang="en-US" sz="1400" dirty="0">
                  <a:solidFill>
                    <a:schemeClr val="tx1"/>
                  </a:solidFill>
                </a:rPr>
                <a:t>消防</a:t>
              </a:r>
              <a:endParaRPr kumimoji="1" lang="ja-JP" altLang="en-US" sz="1400" dirty="0">
                <a:solidFill>
                  <a:schemeClr val="tx1"/>
                </a:solidFill>
              </a:endParaRPr>
            </a:p>
          </p:txBody>
        </p:sp>
      </p:grpSp>
      <p:sp>
        <p:nvSpPr>
          <p:cNvPr id="4" name="スライド番号プレースホルダー 3">
            <a:extLst>
              <a:ext uri="{FF2B5EF4-FFF2-40B4-BE49-F238E27FC236}">
                <a16:creationId xmlns:a16="http://schemas.microsoft.com/office/drawing/2014/main" id="{6B540069-E995-B1D5-483A-A36F0F3C25C9}"/>
              </a:ext>
            </a:extLst>
          </p:cNvPr>
          <p:cNvSpPr>
            <a:spLocks noGrp="1"/>
          </p:cNvSpPr>
          <p:nvPr>
            <p:ph type="sldNum" sz="quarter" idx="12"/>
          </p:nvPr>
        </p:nvSpPr>
        <p:spPr/>
        <p:txBody>
          <a:bodyPr/>
          <a:lstStyle/>
          <a:p>
            <a:fld id="{FCA3042A-F884-44E0-81D5-7D4A03868EA8}" type="slidenum">
              <a:rPr kumimoji="1" lang="ja-JP" altLang="en-US" smtClean="0"/>
              <a:t>25</a:t>
            </a:fld>
            <a:endParaRPr kumimoji="1" lang="ja-JP" altLang="en-US"/>
          </a:p>
        </p:txBody>
      </p:sp>
      <p:sp>
        <p:nvSpPr>
          <p:cNvPr id="9" name="テキスト ボックス 8">
            <a:extLst>
              <a:ext uri="{FF2B5EF4-FFF2-40B4-BE49-F238E27FC236}">
                <a16:creationId xmlns:a16="http://schemas.microsoft.com/office/drawing/2014/main" id="{1D58DB40-077E-6AC6-FB91-53877804C8B8}"/>
              </a:ext>
            </a:extLst>
          </p:cNvPr>
          <p:cNvSpPr txBox="1"/>
          <p:nvPr/>
        </p:nvSpPr>
        <p:spPr>
          <a:xfrm>
            <a:off x="1256472" y="6272815"/>
            <a:ext cx="9892938" cy="30777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en-US" altLang="ja-JP" sz="1400" dirty="0"/>
              <a:t>※</a:t>
            </a:r>
            <a:r>
              <a:rPr lang="ja-JP" altLang="en-US" sz="1400" dirty="0"/>
              <a:t>本当は</a:t>
            </a:r>
            <a:r>
              <a:rPr lang="en-US" altLang="ja-JP" sz="1400" dirty="0"/>
              <a:t>Farthest Point Sampling</a:t>
            </a:r>
            <a:r>
              <a:rPr lang="ja-JP" altLang="en-US" sz="1400" dirty="0"/>
              <a:t>を使って、空間全体からサンプリングしたほうがいい</a:t>
            </a:r>
          </a:p>
        </p:txBody>
      </p:sp>
    </p:spTree>
    <p:extLst>
      <p:ext uri="{BB962C8B-B14F-4D97-AF65-F5344CB8AC3E}">
        <p14:creationId xmlns:p14="http://schemas.microsoft.com/office/powerpoint/2010/main" val="34909635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B0F68B-AFAD-BD00-26D3-5C518C1A6459}"/>
              </a:ext>
            </a:extLst>
          </p:cNvPr>
          <p:cNvSpPr>
            <a:spLocks noGrp="1"/>
          </p:cNvSpPr>
          <p:nvPr>
            <p:ph type="title"/>
          </p:nvPr>
        </p:nvSpPr>
        <p:spPr/>
        <p:txBody>
          <a:bodyPr>
            <a:normAutofit fontScale="90000"/>
          </a:bodyPr>
          <a:lstStyle/>
          <a:p>
            <a:r>
              <a:rPr lang="ja-JP" altLang="en-US" dirty="0"/>
              <a:t>統合ラベリングのプロンプトを読む</a:t>
            </a:r>
            <a:endParaRPr kumimoji="1" lang="ja-JP" altLang="en-US" dirty="0"/>
          </a:p>
        </p:txBody>
      </p:sp>
      <p:sp>
        <p:nvSpPr>
          <p:cNvPr id="5" name="テキスト ボックス 4">
            <a:extLst>
              <a:ext uri="{FF2B5EF4-FFF2-40B4-BE49-F238E27FC236}">
                <a16:creationId xmlns:a16="http://schemas.microsoft.com/office/drawing/2014/main" id="{5783107E-FD04-2AC4-8393-63086A55D9B2}"/>
              </a:ext>
            </a:extLst>
          </p:cNvPr>
          <p:cNvSpPr txBox="1"/>
          <p:nvPr/>
        </p:nvSpPr>
        <p:spPr>
          <a:xfrm>
            <a:off x="1122406" y="6519301"/>
            <a:ext cx="9947188" cy="276999"/>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ja-JP" altLang="en-US" sz="1200" dirty="0">
                <a:hlinkClick r:id="rId2"/>
              </a:rPr>
              <a:t>https://github.com/digitaldemocracy2030/kouchou-ai/blob/main/client-admin/app/create/mergeLabellingPrompt.ts</a:t>
            </a:r>
            <a:endParaRPr lang="en-US" altLang="ja-JP" sz="1200" dirty="0"/>
          </a:p>
        </p:txBody>
      </p:sp>
      <p:sp>
        <p:nvSpPr>
          <p:cNvPr id="6" name="正方形/長方形 5">
            <a:extLst>
              <a:ext uri="{FF2B5EF4-FFF2-40B4-BE49-F238E27FC236}">
                <a16:creationId xmlns:a16="http://schemas.microsoft.com/office/drawing/2014/main" id="{B59C545C-CFBD-C5EA-56E7-6C0745F8D07C}"/>
              </a:ext>
            </a:extLst>
          </p:cNvPr>
          <p:cNvSpPr/>
          <p:nvPr/>
        </p:nvSpPr>
        <p:spPr>
          <a:xfrm>
            <a:off x="838200" y="3358218"/>
            <a:ext cx="10515600" cy="312187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r>
              <a:rPr lang="ja-JP" altLang="en-US" sz="1600" dirty="0"/>
              <a:t>あなたはデータ分析のエキスパートです。</a:t>
            </a:r>
          </a:p>
          <a:p>
            <a:r>
              <a:rPr lang="ja-JP" altLang="en-US" sz="1600" dirty="0"/>
              <a:t>現在、テキストデータの階層クラスタリングを行っています。</a:t>
            </a:r>
          </a:p>
          <a:p>
            <a:r>
              <a:rPr lang="ja-JP" altLang="en-US" sz="1600" dirty="0"/>
              <a:t>下層のクラスタ（意見グループ）のタイトルと説明、およびそれらのクラスタが所属する上層のクラスタのテキストのサンプルを与えるので、上層のクラスタのタイトルと説明を作成してください。</a:t>
            </a:r>
          </a:p>
          <a:p>
            <a:endParaRPr lang="ja-JP" altLang="en-US" sz="1600" dirty="0"/>
          </a:p>
          <a:p>
            <a:r>
              <a:rPr lang="en-US" altLang="ja-JP" sz="1600" dirty="0"/>
              <a:t># </a:t>
            </a:r>
            <a:r>
              <a:rPr lang="ja-JP" altLang="en-US" sz="1600" dirty="0"/>
              <a:t>指示</a:t>
            </a:r>
          </a:p>
          <a:p>
            <a:r>
              <a:rPr lang="en-US" altLang="ja-JP" sz="1600" dirty="0"/>
              <a:t>- </a:t>
            </a:r>
            <a:r>
              <a:rPr lang="ja-JP" altLang="en-US" sz="1600" dirty="0"/>
              <a:t>統合後のクラスタ名は、統合前のクラスタ名称をそのまま引用せず、内容に基づいた新たな名称にしてください。</a:t>
            </a:r>
          </a:p>
          <a:p>
            <a:r>
              <a:rPr lang="en-US" altLang="ja-JP" sz="1600" dirty="0"/>
              <a:t>- </a:t>
            </a:r>
            <a:r>
              <a:rPr lang="ja-JP" altLang="en-US" sz="1600" dirty="0"/>
              <a:t>タイトルには、具体的な事象・行動（例：地域ごとの迅速対応、復興計画の着実な進展、効果的な情報共有・地域協力など）を含めてください</a:t>
            </a:r>
          </a:p>
          <a:p>
            <a:r>
              <a:rPr lang="ja-JP" altLang="en-US" sz="1600" dirty="0"/>
              <a:t>  </a:t>
            </a:r>
            <a:r>
              <a:rPr lang="en-US" altLang="ja-JP" sz="1600" dirty="0"/>
              <a:t>- </a:t>
            </a:r>
            <a:r>
              <a:rPr lang="ja-JP" altLang="en-US" sz="1600" dirty="0"/>
              <a:t>可能な限り具体的な表現を用いるようにし、抽象的な表現は避けてください</a:t>
            </a:r>
          </a:p>
          <a:p>
            <a:r>
              <a:rPr lang="ja-JP" altLang="en-US" sz="1600" dirty="0"/>
              <a:t>    </a:t>
            </a:r>
            <a:r>
              <a:rPr lang="en-US" altLang="ja-JP" sz="1600" dirty="0"/>
              <a:t>- </a:t>
            </a:r>
            <a:r>
              <a:rPr lang="ja-JP" altLang="en-US" sz="1600" dirty="0"/>
              <a:t>「多様な意見」などの抽象的な表現は避けてください</a:t>
            </a:r>
          </a:p>
          <a:p>
            <a:r>
              <a:rPr lang="en-US" altLang="ja-JP" sz="1600" dirty="0"/>
              <a:t>- </a:t>
            </a:r>
            <a:r>
              <a:rPr lang="ja-JP" altLang="en-US" sz="1600" dirty="0"/>
              <a:t>出力例に示した</a:t>
            </a:r>
            <a:r>
              <a:rPr lang="en-US" altLang="ja-JP" sz="1600" dirty="0"/>
              <a:t>JSON</a:t>
            </a:r>
            <a:r>
              <a:rPr lang="ja-JP" altLang="en-US" sz="1600" dirty="0"/>
              <a:t>形式で出力してください</a:t>
            </a:r>
            <a:endParaRPr kumimoji="1" lang="ja-JP" altLang="en-US" sz="1600" dirty="0"/>
          </a:p>
        </p:txBody>
      </p:sp>
      <p:grpSp>
        <p:nvGrpSpPr>
          <p:cNvPr id="7" name="グループ化 6">
            <a:extLst>
              <a:ext uri="{FF2B5EF4-FFF2-40B4-BE49-F238E27FC236}">
                <a16:creationId xmlns:a16="http://schemas.microsoft.com/office/drawing/2014/main" id="{96588FB6-C668-FE70-845D-78FD71D934F2}"/>
              </a:ext>
            </a:extLst>
          </p:cNvPr>
          <p:cNvGrpSpPr/>
          <p:nvPr/>
        </p:nvGrpSpPr>
        <p:grpSpPr>
          <a:xfrm>
            <a:off x="3143810" y="1280173"/>
            <a:ext cx="2222090" cy="1855099"/>
            <a:chOff x="7914967" y="2171060"/>
            <a:chExt cx="1922408" cy="1604911"/>
          </a:xfrm>
        </p:grpSpPr>
        <p:sp>
          <p:nvSpPr>
            <p:cNvPr id="8" name="雲 7">
              <a:extLst>
                <a:ext uri="{FF2B5EF4-FFF2-40B4-BE49-F238E27FC236}">
                  <a16:creationId xmlns:a16="http://schemas.microsoft.com/office/drawing/2014/main" id="{59E94331-F84E-FD7F-6CAF-EF2BCBBAA290}"/>
                </a:ext>
              </a:extLst>
            </p:cNvPr>
            <p:cNvSpPr/>
            <p:nvPr/>
          </p:nvSpPr>
          <p:spPr>
            <a:xfrm>
              <a:off x="8130504" y="2284778"/>
              <a:ext cx="452844" cy="365790"/>
            </a:xfrm>
            <a:prstGeom prst="cloud">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600" dirty="0"/>
                <a:t>防災</a:t>
              </a:r>
            </a:p>
          </p:txBody>
        </p:sp>
        <p:sp>
          <p:nvSpPr>
            <p:cNvPr id="9" name="雲 8">
              <a:extLst>
                <a:ext uri="{FF2B5EF4-FFF2-40B4-BE49-F238E27FC236}">
                  <a16:creationId xmlns:a16="http://schemas.microsoft.com/office/drawing/2014/main" id="{4A6C4F7B-0E69-4EB2-0801-A23281C54442}"/>
                </a:ext>
              </a:extLst>
            </p:cNvPr>
            <p:cNvSpPr/>
            <p:nvPr/>
          </p:nvSpPr>
          <p:spPr>
            <a:xfrm>
              <a:off x="8583348" y="2184367"/>
              <a:ext cx="452844" cy="365790"/>
            </a:xfrm>
            <a:prstGeom prst="clou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solidFill>
                    <a:schemeClr val="tx1"/>
                  </a:solidFill>
                </a:rPr>
                <a:t>医療</a:t>
              </a:r>
            </a:p>
          </p:txBody>
        </p:sp>
        <p:sp>
          <p:nvSpPr>
            <p:cNvPr id="10" name="雲 9">
              <a:extLst>
                <a:ext uri="{FF2B5EF4-FFF2-40B4-BE49-F238E27FC236}">
                  <a16:creationId xmlns:a16="http://schemas.microsoft.com/office/drawing/2014/main" id="{AEDBC5B7-649C-1889-ED6C-BFE7C1B78F13}"/>
                </a:ext>
              </a:extLst>
            </p:cNvPr>
            <p:cNvSpPr/>
            <p:nvPr/>
          </p:nvSpPr>
          <p:spPr>
            <a:xfrm>
              <a:off x="9036192" y="2171060"/>
              <a:ext cx="452844" cy="365790"/>
            </a:xfrm>
            <a:prstGeom prst="cloud">
              <a:avLst/>
            </a:prstGeom>
            <a:solidFill>
              <a:srgbClr val="00B050"/>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ja-JP" altLang="en-US" sz="600" dirty="0"/>
                <a:t>公園</a:t>
              </a:r>
              <a:endParaRPr kumimoji="1" lang="ja-JP" altLang="en-US" sz="600" dirty="0"/>
            </a:p>
          </p:txBody>
        </p:sp>
        <p:sp>
          <p:nvSpPr>
            <p:cNvPr id="11" name="雲 10">
              <a:extLst>
                <a:ext uri="{FF2B5EF4-FFF2-40B4-BE49-F238E27FC236}">
                  <a16:creationId xmlns:a16="http://schemas.microsoft.com/office/drawing/2014/main" id="{09CB8385-B04E-7F68-48AD-D45DB0D2F155}"/>
                </a:ext>
              </a:extLst>
            </p:cNvPr>
            <p:cNvSpPr/>
            <p:nvPr/>
          </p:nvSpPr>
          <p:spPr>
            <a:xfrm>
              <a:off x="9314869" y="2328304"/>
              <a:ext cx="452844" cy="365790"/>
            </a:xfrm>
            <a:prstGeom prst="cloud">
              <a:avLst/>
            </a:prstGeom>
            <a:solidFill>
              <a:srgbClr val="92D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600" dirty="0"/>
                <a:t>運動場</a:t>
              </a:r>
            </a:p>
          </p:txBody>
        </p:sp>
        <p:sp>
          <p:nvSpPr>
            <p:cNvPr id="12" name="雲 11">
              <a:extLst>
                <a:ext uri="{FF2B5EF4-FFF2-40B4-BE49-F238E27FC236}">
                  <a16:creationId xmlns:a16="http://schemas.microsoft.com/office/drawing/2014/main" id="{BD6DDCA7-C1CB-3D83-CF3B-ECD58578794B}"/>
                </a:ext>
              </a:extLst>
            </p:cNvPr>
            <p:cNvSpPr/>
            <p:nvPr/>
          </p:nvSpPr>
          <p:spPr>
            <a:xfrm>
              <a:off x="8862025" y="2432577"/>
              <a:ext cx="452844" cy="365790"/>
            </a:xfrm>
            <a:prstGeom prst="cloud">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病院</a:t>
              </a:r>
            </a:p>
          </p:txBody>
        </p:sp>
        <p:sp>
          <p:nvSpPr>
            <p:cNvPr id="13" name="雲 12">
              <a:extLst>
                <a:ext uri="{FF2B5EF4-FFF2-40B4-BE49-F238E27FC236}">
                  <a16:creationId xmlns:a16="http://schemas.microsoft.com/office/drawing/2014/main" id="{90D8A847-1943-2612-DEA3-3940DA8952EE}"/>
                </a:ext>
              </a:extLst>
            </p:cNvPr>
            <p:cNvSpPr/>
            <p:nvPr/>
          </p:nvSpPr>
          <p:spPr>
            <a:xfrm>
              <a:off x="8378692" y="2520019"/>
              <a:ext cx="452844" cy="365790"/>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健康</a:t>
              </a:r>
            </a:p>
          </p:txBody>
        </p:sp>
        <p:sp>
          <p:nvSpPr>
            <p:cNvPr id="14" name="雲 13">
              <a:extLst>
                <a:ext uri="{FF2B5EF4-FFF2-40B4-BE49-F238E27FC236}">
                  <a16:creationId xmlns:a16="http://schemas.microsoft.com/office/drawing/2014/main" id="{BA0F16E8-02CD-4833-C91F-9F5584F6AD08}"/>
                </a:ext>
              </a:extLst>
            </p:cNvPr>
            <p:cNvSpPr/>
            <p:nvPr/>
          </p:nvSpPr>
          <p:spPr>
            <a:xfrm>
              <a:off x="7982454" y="2606891"/>
              <a:ext cx="452844" cy="365790"/>
            </a:xfrm>
            <a:prstGeom prst="cloud">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安全</a:t>
              </a:r>
            </a:p>
          </p:txBody>
        </p:sp>
        <p:sp>
          <p:nvSpPr>
            <p:cNvPr id="15" name="雲 14">
              <a:extLst>
                <a:ext uri="{FF2B5EF4-FFF2-40B4-BE49-F238E27FC236}">
                  <a16:creationId xmlns:a16="http://schemas.microsoft.com/office/drawing/2014/main" id="{1788BDCA-1C7C-18C1-6FCE-3F9025A2F014}"/>
                </a:ext>
              </a:extLst>
            </p:cNvPr>
            <p:cNvSpPr/>
            <p:nvPr/>
          </p:nvSpPr>
          <p:spPr>
            <a:xfrm>
              <a:off x="8300323" y="2876658"/>
              <a:ext cx="452844" cy="365790"/>
            </a:xfrm>
            <a:prstGeom prst="cloud">
              <a:avLst/>
            </a:prstGeom>
            <a:solidFill>
              <a:srgbClr val="7030A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kumimoji="1" lang="ja-JP" altLang="en-US" sz="600" dirty="0"/>
                <a:t>街路</a:t>
              </a:r>
            </a:p>
          </p:txBody>
        </p:sp>
        <p:sp>
          <p:nvSpPr>
            <p:cNvPr id="16" name="雲 15">
              <a:extLst>
                <a:ext uri="{FF2B5EF4-FFF2-40B4-BE49-F238E27FC236}">
                  <a16:creationId xmlns:a16="http://schemas.microsoft.com/office/drawing/2014/main" id="{1C4C1A36-2BA4-C00A-C492-FA58E6249E73}"/>
                </a:ext>
              </a:extLst>
            </p:cNvPr>
            <p:cNvSpPr/>
            <p:nvPr/>
          </p:nvSpPr>
          <p:spPr>
            <a:xfrm>
              <a:off x="8735747" y="2687061"/>
              <a:ext cx="452844" cy="365790"/>
            </a:xfrm>
            <a:prstGeom prst="cloud">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sz="600" dirty="0"/>
                <a:t>公民館</a:t>
              </a:r>
            </a:p>
          </p:txBody>
        </p:sp>
        <p:sp>
          <p:nvSpPr>
            <p:cNvPr id="17" name="雲 16">
              <a:extLst>
                <a:ext uri="{FF2B5EF4-FFF2-40B4-BE49-F238E27FC236}">
                  <a16:creationId xmlns:a16="http://schemas.microsoft.com/office/drawing/2014/main" id="{75AEA1EC-5B9B-8322-8010-1F771B0757FD}"/>
                </a:ext>
              </a:extLst>
            </p:cNvPr>
            <p:cNvSpPr/>
            <p:nvPr/>
          </p:nvSpPr>
          <p:spPr>
            <a:xfrm>
              <a:off x="9249556" y="2615472"/>
              <a:ext cx="452844" cy="365790"/>
            </a:xfrm>
            <a:prstGeom prst="cloud">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solidFill>
                    <a:schemeClr val="tx1"/>
                  </a:solidFill>
                </a:rPr>
                <a:t>野球場</a:t>
              </a:r>
            </a:p>
          </p:txBody>
        </p:sp>
        <p:sp>
          <p:nvSpPr>
            <p:cNvPr id="18" name="雲 17">
              <a:extLst>
                <a:ext uri="{FF2B5EF4-FFF2-40B4-BE49-F238E27FC236}">
                  <a16:creationId xmlns:a16="http://schemas.microsoft.com/office/drawing/2014/main" id="{4D97D1B6-A386-96C0-1573-04BF6FBAD15C}"/>
                </a:ext>
              </a:extLst>
            </p:cNvPr>
            <p:cNvSpPr/>
            <p:nvPr/>
          </p:nvSpPr>
          <p:spPr>
            <a:xfrm>
              <a:off x="8979583" y="2869956"/>
              <a:ext cx="452844" cy="365790"/>
            </a:xfrm>
            <a:prstGeom prst="cloud">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道路</a:t>
              </a:r>
            </a:p>
          </p:txBody>
        </p:sp>
        <p:sp>
          <p:nvSpPr>
            <p:cNvPr id="19" name="雲 18">
              <a:extLst>
                <a:ext uri="{FF2B5EF4-FFF2-40B4-BE49-F238E27FC236}">
                  <a16:creationId xmlns:a16="http://schemas.microsoft.com/office/drawing/2014/main" id="{575EE1B5-8047-095E-A237-E1396BDF6D87}"/>
                </a:ext>
              </a:extLst>
            </p:cNvPr>
            <p:cNvSpPr/>
            <p:nvPr/>
          </p:nvSpPr>
          <p:spPr>
            <a:xfrm>
              <a:off x="9384531" y="2941545"/>
              <a:ext cx="452844" cy="365790"/>
            </a:xfrm>
            <a:prstGeom prst="cloud">
              <a:avLst/>
            </a:prstGeom>
            <a:solidFill>
              <a:schemeClr val="tx2"/>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t>陸橋</a:t>
              </a:r>
            </a:p>
          </p:txBody>
        </p:sp>
        <p:sp>
          <p:nvSpPr>
            <p:cNvPr id="20" name="雲 19">
              <a:extLst>
                <a:ext uri="{FF2B5EF4-FFF2-40B4-BE49-F238E27FC236}">
                  <a16:creationId xmlns:a16="http://schemas.microsoft.com/office/drawing/2014/main" id="{FE941410-ABC3-1125-A249-4E9BD7EA4319}"/>
                </a:ext>
              </a:extLst>
            </p:cNvPr>
            <p:cNvSpPr/>
            <p:nvPr/>
          </p:nvSpPr>
          <p:spPr>
            <a:xfrm>
              <a:off x="9284380" y="3264321"/>
              <a:ext cx="452844" cy="365790"/>
            </a:xfrm>
            <a:prstGeom prst="cloud">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商店街</a:t>
              </a:r>
            </a:p>
          </p:txBody>
        </p:sp>
        <p:sp>
          <p:nvSpPr>
            <p:cNvPr id="21" name="雲 20">
              <a:extLst>
                <a:ext uri="{FF2B5EF4-FFF2-40B4-BE49-F238E27FC236}">
                  <a16:creationId xmlns:a16="http://schemas.microsoft.com/office/drawing/2014/main" id="{1929CDC9-94F6-D82A-3464-64F403815106}"/>
                </a:ext>
              </a:extLst>
            </p:cNvPr>
            <p:cNvSpPr/>
            <p:nvPr/>
          </p:nvSpPr>
          <p:spPr>
            <a:xfrm>
              <a:off x="8822816" y="3404755"/>
              <a:ext cx="452844" cy="365790"/>
            </a:xfrm>
            <a:prstGeom prst="cloud">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公務員</a:t>
              </a:r>
            </a:p>
          </p:txBody>
        </p:sp>
        <p:sp>
          <p:nvSpPr>
            <p:cNvPr id="22" name="雲 21">
              <a:extLst>
                <a:ext uri="{FF2B5EF4-FFF2-40B4-BE49-F238E27FC236}">
                  <a16:creationId xmlns:a16="http://schemas.microsoft.com/office/drawing/2014/main" id="{80FFB6FC-A47D-7629-6B86-F5A18EFBABA9}"/>
                </a:ext>
              </a:extLst>
            </p:cNvPr>
            <p:cNvSpPr/>
            <p:nvPr/>
          </p:nvSpPr>
          <p:spPr>
            <a:xfrm>
              <a:off x="8513668" y="3322608"/>
              <a:ext cx="452844" cy="365790"/>
            </a:xfrm>
            <a:prstGeom prst="cloud">
              <a:avLst/>
            </a:prstGeom>
            <a:solidFill>
              <a:schemeClr val="accent2">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sz="600" dirty="0"/>
                <a:t>治安</a:t>
              </a:r>
            </a:p>
          </p:txBody>
        </p:sp>
        <p:sp>
          <p:nvSpPr>
            <p:cNvPr id="23" name="雲 22">
              <a:extLst>
                <a:ext uri="{FF2B5EF4-FFF2-40B4-BE49-F238E27FC236}">
                  <a16:creationId xmlns:a16="http://schemas.microsoft.com/office/drawing/2014/main" id="{CE99AC5F-DF70-F45E-3508-D6845267FA72}"/>
                </a:ext>
              </a:extLst>
            </p:cNvPr>
            <p:cNvSpPr/>
            <p:nvPr/>
          </p:nvSpPr>
          <p:spPr>
            <a:xfrm>
              <a:off x="8592057" y="2996331"/>
              <a:ext cx="452844" cy="365790"/>
            </a:xfrm>
            <a:prstGeom prst="cloud">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kumimoji="1" lang="ja-JP" altLang="en-US" sz="600" dirty="0"/>
                <a:t>警察</a:t>
              </a:r>
            </a:p>
          </p:txBody>
        </p:sp>
        <p:sp>
          <p:nvSpPr>
            <p:cNvPr id="24" name="雲 23">
              <a:extLst>
                <a:ext uri="{FF2B5EF4-FFF2-40B4-BE49-F238E27FC236}">
                  <a16:creationId xmlns:a16="http://schemas.microsoft.com/office/drawing/2014/main" id="{403CF414-6481-4A87-FA13-1F15E9F25386}"/>
                </a:ext>
              </a:extLst>
            </p:cNvPr>
            <p:cNvSpPr/>
            <p:nvPr/>
          </p:nvSpPr>
          <p:spPr>
            <a:xfrm>
              <a:off x="8975232" y="3082188"/>
              <a:ext cx="452844" cy="365790"/>
            </a:xfrm>
            <a:prstGeom prst="cloud">
              <a:avLst/>
            </a:prstGeom>
            <a:solidFill>
              <a:srgbClr val="00B0F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t>防犯</a:t>
              </a:r>
            </a:p>
          </p:txBody>
        </p:sp>
        <p:sp>
          <p:nvSpPr>
            <p:cNvPr id="25" name="雲 24">
              <a:extLst>
                <a:ext uri="{FF2B5EF4-FFF2-40B4-BE49-F238E27FC236}">
                  <a16:creationId xmlns:a16="http://schemas.microsoft.com/office/drawing/2014/main" id="{9ACECBE8-5BD8-B453-7FA1-6D94941FFED7}"/>
                </a:ext>
              </a:extLst>
            </p:cNvPr>
            <p:cNvSpPr/>
            <p:nvPr/>
          </p:nvSpPr>
          <p:spPr>
            <a:xfrm>
              <a:off x="8052104" y="3410181"/>
              <a:ext cx="452844" cy="365790"/>
            </a:xfrm>
            <a:prstGeom prst="cloud">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kumimoji="1" lang="ja-JP" altLang="en-US" sz="600" dirty="0"/>
                <a:t>水道</a:t>
              </a:r>
            </a:p>
          </p:txBody>
        </p:sp>
        <p:sp>
          <p:nvSpPr>
            <p:cNvPr id="26" name="雲 25">
              <a:extLst>
                <a:ext uri="{FF2B5EF4-FFF2-40B4-BE49-F238E27FC236}">
                  <a16:creationId xmlns:a16="http://schemas.microsoft.com/office/drawing/2014/main" id="{E0CCFB3A-CC30-B899-FBFD-62705503A01C}"/>
                </a:ext>
              </a:extLst>
            </p:cNvPr>
            <p:cNvSpPr/>
            <p:nvPr/>
          </p:nvSpPr>
          <p:spPr>
            <a:xfrm>
              <a:off x="8123957" y="3131964"/>
              <a:ext cx="452844" cy="365790"/>
            </a:xfrm>
            <a:prstGeom prst="cloud">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solidFill>
                    <a:schemeClr val="tx1"/>
                  </a:solidFill>
                </a:rPr>
                <a:t>電力</a:t>
              </a:r>
            </a:p>
          </p:txBody>
        </p:sp>
        <p:sp>
          <p:nvSpPr>
            <p:cNvPr id="27" name="雲 26">
              <a:extLst>
                <a:ext uri="{FF2B5EF4-FFF2-40B4-BE49-F238E27FC236}">
                  <a16:creationId xmlns:a16="http://schemas.microsoft.com/office/drawing/2014/main" id="{BECEDBE0-6CB4-5BC1-2FCC-77122D73CCDE}"/>
                </a:ext>
              </a:extLst>
            </p:cNvPr>
            <p:cNvSpPr/>
            <p:nvPr/>
          </p:nvSpPr>
          <p:spPr>
            <a:xfrm>
              <a:off x="7914967" y="2868824"/>
              <a:ext cx="452844" cy="365790"/>
            </a:xfrm>
            <a:prstGeom prst="cloud">
              <a:avLst/>
            </a:prstGeom>
            <a:solidFill>
              <a:schemeClr val="accent6">
                <a:lumMod val="40000"/>
                <a:lumOff val="6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ja-JP" altLang="en-US" sz="600" dirty="0">
                  <a:solidFill>
                    <a:schemeClr val="tx1"/>
                  </a:solidFill>
                </a:rPr>
                <a:t>消防</a:t>
              </a:r>
              <a:endParaRPr kumimoji="1" lang="ja-JP" altLang="en-US" sz="600" dirty="0">
                <a:solidFill>
                  <a:schemeClr val="tx1"/>
                </a:solidFill>
              </a:endParaRPr>
            </a:p>
          </p:txBody>
        </p:sp>
      </p:grpSp>
      <p:grpSp>
        <p:nvGrpSpPr>
          <p:cNvPr id="28" name="グループ化 27">
            <a:extLst>
              <a:ext uri="{FF2B5EF4-FFF2-40B4-BE49-F238E27FC236}">
                <a16:creationId xmlns:a16="http://schemas.microsoft.com/office/drawing/2014/main" id="{A479415C-0597-A3F9-9B33-8702D44F607E}"/>
              </a:ext>
            </a:extLst>
          </p:cNvPr>
          <p:cNvGrpSpPr/>
          <p:nvPr/>
        </p:nvGrpSpPr>
        <p:grpSpPr>
          <a:xfrm>
            <a:off x="6598371" y="1249742"/>
            <a:ext cx="2471910" cy="1879259"/>
            <a:chOff x="10089931" y="2239759"/>
            <a:chExt cx="1911588" cy="1468424"/>
          </a:xfrm>
        </p:grpSpPr>
        <p:sp>
          <p:nvSpPr>
            <p:cNvPr id="29" name="雲 28">
              <a:extLst>
                <a:ext uri="{FF2B5EF4-FFF2-40B4-BE49-F238E27FC236}">
                  <a16:creationId xmlns:a16="http://schemas.microsoft.com/office/drawing/2014/main" id="{FA37AFBA-3C74-CAEC-A268-18749BD0933E}"/>
                </a:ext>
              </a:extLst>
            </p:cNvPr>
            <p:cNvSpPr/>
            <p:nvPr/>
          </p:nvSpPr>
          <p:spPr>
            <a:xfrm>
              <a:off x="10192312" y="2258672"/>
              <a:ext cx="931838" cy="735502"/>
            </a:xfrm>
            <a:prstGeom prst="cloud">
              <a:avLst/>
            </a:prstGeom>
            <a:solidFill>
              <a:schemeClr val="accent2">
                <a:lumMod val="60000"/>
                <a:lumOff val="4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r>
                <a:rPr kumimoji="1" lang="ja-JP" altLang="en-US" sz="1400" dirty="0">
                  <a:solidFill>
                    <a:schemeClr val="tx1"/>
                  </a:solidFill>
                </a:rPr>
                <a:t>安全</a:t>
              </a:r>
              <a:br>
                <a:rPr kumimoji="1" lang="en-US" altLang="ja-JP" sz="1400" dirty="0">
                  <a:solidFill>
                    <a:schemeClr val="tx1"/>
                  </a:solidFill>
                </a:rPr>
              </a:br>
              <a:r>
                <a:rPr kumimoji="1" lang="ja-JP" altLang="en-US" sz="1400" dirty="0">
                  <a:solidFill>
                    <a:schemeClr val="tx1"/>
                  </a:solidFill>
                </a:rPr>
                <a:t>安心</a:t>
              </a:r>
            </a:p>
          </p:txBody>
        </p:sp>
        <p:sp>
          <p:nvSpPr>
            <p:cNvPr id="30" name="雲 29">
              <a:extLst>
                <a:ext uri="{FF2B5EF4-FFF2-40B4-BE49-F238E27FC236}">
                  <a16:creationId xmlns:a16="http://schemas.microsoft.com/office/drawing/2014/main" id="{584418CC-F8D7-E6BD-A51C-4F08DD6CE8CA}"/>
                </a:ext>
              </a:extLst>
            </p:cNvPr>
            <p:cNvSpPr/>
            <p:nvPr/>
          </p:nvSpPr>
          <p:spPr>
            <a:xfrm>
              <a:off x="11069681" y="2239759"/>
              <a:ext cx="931838" cy="735502"/>
            </a:xfrm>
            <a:prstGeom prst="cloud">
              <a:avLst/>
            </a:prstGeom>
            <a:solidFill>
              <a:srgbClr val="C000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r"/>
              <a:r>
                <a:rPr lang="ja-JP" altLang="en-US" sz="1400" dirty="0"/>
                <a:t>健康</a:t>
              </a:r>
              <a:endParaRPr lang="en-US" altLang="ja-JP" sz="1400" dirty="0"/>
            </a:p>
            <a:p>
              <a:pPr algn="r"/>
              <a:r>
                <a:rPr lang="ja-JP" altLang="en-US" sz="1400" dirty="0"/>
                <a:t>施設</a:t>
              </a:r>
              <a:endParaRPr kumimoji="1" lang="ja-JP" altLang="en-US" sz="1400" dirty="0"/>
            </a:p>
          </p:txBody>
        </p:sp>
        <p:sp>
          <p:nvSpPr>
            <p:cNvPr id="31" name="雲 30">
              <a:extLst>
                <a:ext uri="{FF2B5EF4-FFF2-40B4-BE49-F238E27FC236}">
                  <a16:creationId xmlns:a16="http://schemas.microsoft.com/office/drawing/2014/main" id="{2EE6FB19-DA93-DD35-0FD9-06855C14E933}"/>
                </a:ext>
              </a:extLst>
            </p:cNvPr>
            <p:cNvSpPr/>
            <p:nvPr/>
          </p:nvSpPr>
          <p:spPr>
            <a:xfrm>
              <a:off x="11021769" y="2893855"/>
              <a:ext cx="931838" cy="735502"/>
            </a:xfrm>
            <a:prstGeom prst="cloud">
              <a:avLst/>
            </a:prstGeom>
            <a:solidFill>
              <a:srgbClr val="0070C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r"/>
              <a:r>
                <a:rPr kumimoji="1" lang="ja-JP" altLang="en-US" sz="1400" dirty="0"/>
                <a:t>地域</a:t>
              </a:r>
              <a:endParaRPr kumimoji="1" lang="en-US" altLang="ja-JP" sz="1400" dirty="0"/>
            </a:p>
            <a:p>
              <a:pPr algn="r"/>
              <a:r>
                <a:rPr kumimoji="1" lang="ja-JP" altLang="en-US" sz="1400" dirty="0"/>
                <a:t>振興</a:t>
              </a:r>
            </a:p>
          </p:txBody>
        </p:sp>
        <p:sp>
          <p:nvSpPr>
            <p:cNvPr id="32" name="雲 31">
              <a:extLst>
                <a:ext uri="{FF2B5EF4-FFF2-40B4-BE49-F238E27FC236}">
                  <a16:creationId xmlns:a16="http://schemas.microsoft.com/office/drawing/2014/main" id="{43F6D26D-BEE2-9D3A-0FB9-CE993E4F88FF}"/>
                </a:ext>
              </a:extLst>
            </p:cNvPr>
            <p:cNvSpPr/>
            <p:nvPr/>
          </p:nvSpPr>
          <p:spPr>
            <a:xfrm>
              <a:off x="10089931" y="2972681"/>
              <a:ext cx="931838" cy="735502"/>
            </a:xfrm>
            <a:prstGeom prst="cloud">
              <a:avLst/>
            </a:prstGeom>
            <a:solidFill>
              <a:schemeClr val="accent1">
                <a:lumMod val="40000"/>
                <a:lumOff val="6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r>
                <a:rPr kumimoji="1" lang="ja-JP" altLang="en-US" sz="1200" dirty="0">
                  <a:solidFill>
                    <a:schemeClr val="tx1"/>
                  </a:solidFill>
                </a:rPr>
                <a:t>公共</a:t>
              </a:r>
              <a:endParaRPr kumimoji="1" lang="en-US" altLang="ja-JP" sz="1200" dirty="0">
                <a:solidFill>
                  <a:schemeClr val="tx1"/>
                </a:solidFill>
              </a:endParaRPr>
            </a:p>
            <a:p>
              <a:r>
                <a:rPr kumimoji="1" lang="ja-JP" altLang="en-US" sz="1200" dirty="0">
                  <a:solidFill>
                    <a:schemeClr val="tx1"/>
                  </a:solidFill>
                </a:rPr>
                <a:t>インフラ</a:t>
              </a:r>
            </a:p>
          </p:txBody>
        </p:sp>
        <p:sp>
          <p:nvSpPr>
            <p:cNvPr id="33" name="雲 32">
              <a:extLst>
                <a:ext uri="{FF2B5EF4-FFF2-40B4-BE49-F238E27FC236}">
                  <a16:creationId xmlns:a16="http://schemas.microsoft.com/office/drawing/2014/main" id="{02A1B2A9-67E2-71C3-67A5-F1B720DD7523}"/>
                </a:ext>
              </a:extLst>
            </p:cNvPr>
            <p:cNvSpPr/>
            <p:nvPr/>
          </p:nvSpPr>
          <p:spPr>
            <a:xfrm>
              <a:off x="10542765" y="2655156"/>
              <a:ext cx="931838" cy="735502"/>
            </a:xfrm>
            <a:prstGeom prst="cloud">
              <a:avLst/>
            </a:prstGeom>
            <a:solidFill>
              <a:srgbClr val="92D05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ja-JP" altLang="en-US" sz="1400" dirty="0">
                  <a:solidFill>
                    <a:schemeClr val="tx1"/>
                  </a:solidFill>
                </a:rPr>
                <a:t>福祉</a:t>
              </a:r>
              <a:endParaRPr lang="en-US" altLang="ja-JP" sz="1400" dirty="0">
                <a:solidFill>
                  <a:schemeClr val="tx1"/>
                </a:solidFill>
              </a:endParaRPr>
            </a:p>
            <a:p>
              <a:pPr algn="ctr"/>
              <a:r>
                <a:rPr lang="ja-JP" altLang="en-US" sz="1400" dirty="0">
                  <a:solidFill>
                    <a:schemeClr val="tx1"/>
                  </a:solidFill>
                </a:rPr>
                <a:t>施設</a:t>
              </a:r>
              <a:endParaRPr kumimoji="1" lang="ja-JP" altLang="en-US" sz="1400" dirty="0">
                <a:solidFill>
                  <a:schemeClr val="tx1"/>
                </a:solidFill>
              </a:endParaRPr>
            </a:p>
          </p:txBody>
        </p:sp>
      </p:grpSp>
      <p:sp>
        <p:nvSpPr>
          <p:cNvPr id="34" name="矢印: 右 33">
            <a:extLst>
              <a:ext uri="{FF2B5EF4-FFF2-40B4-BE49-F238E27FC236}">
                <a16:creationId xmlns:a16="http://schemas.microsoft.com/office/drawing/2014/main" id="{47217297-7CF1-BC8D-C935-CB260EB87D55}"/>
              </a:ext>
            </a:extLst>
          </p:cNvPr>
          <p:cNvSpPr/>
          <p:nvPr/>
        </p:nvSpPr>
        <p:spPr>
          <a:xfrm>
            <a:off x="5636573" y="1932022"/>
            <a:ext cx="735209" cy="40131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3" name="スライド番号プレースホルダー 2">
            <a:extLst>
              <a:ext uri="{FF2B5EF4-FFF2-40B4-BE49-F238E27FC236}">
                <a16:creationId xmlns:a16="http://schemas.microsoft.com/office/drawing/2014/main" id="{179DA208-86C8-2517-288C-8289A561B009}"/>
              </a:ext>
            </a:extLst>
          </p:cNvPr>
          <p:cNvSpPr>
            <a:spLocks noGrp="1"/>
          </p:cNvSpPr>
          <p:nvPr>
            <p:ph type="sldNum" sz="quarter" idx="12"/>
          </p:nvPr>
        </p:nvSpPr>
        <p:spPr/>
        <p:txBody>
          <a:bodyPr/>
          <a:lstStyle/>
          <a:p>
            <a:fld id="{FCA3042A-F884-44E0-81D5-7D4A03868EA8}" type="slidenum">
              <a:rPr kumimoji="1" lang="ja-JP" altLang="en-US" smtClean="0"/>
              <a:t>26</a:t>
            </a:fld>
            <a:endParaRPr kumimoji="1" lang="ja-JP" altLang="en-US"/>
          </a:p>
        </p:txBody>
      </p:sp>
    </p:spTree>
    <p:extLst>
      <p:ext uri="{BB962C8B-B14F-4D97-AF65-F5344CB8AC3E}">
        <p14:creationId xmlns:p14="http://schemas.microsoft.com/office/powerpoint/2010/main" val="20347970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30BCA87-0C97-66A0-9728-4EA9E11A9B05}"/>
              </a:ext>
            </a:extLst>
          </p:cNvPr>
          <p:cNvSpPr>
            <a:spLocks noGrp="1"/>
          </p:cNvSpPr>
          <p:nvPr>
            <p:ph type="title"/>
          </p:nvPr>
        </p:nvSpPr>
        <p:spPr>
          <a:xfrm>
            <a:off x="838200" y="365126"/>
            <a:ext cx="10515600" cy="699670"/>
          </a:xfrm>
        </p:spPr>
        <p:txBody>
          <a:bodyPr>
            <a:normAutofit fontScale="90000"/>
          </a:bodyPr>
          <a:lstStyle/>
          <a:p>
            <a:r>
              <a:rPr lang="ja-JP" altLang="en-US" dirty="0"/>
              <a:t>要約のプロンプト</a:t>
            </a:r>
          </a:p>
        </p:txBody>
      </p:sp>
      <p:sp>
        <p:nvSpPr>
          <p:cNvPr id="5" name="テキスト ボックス 4">
            <a:extLst>
              <a:ext uri="{FF2B5EF4-FFF2-40B4-BE49-F238E27FC236}">
                <a16:creationId xmlns:a16="http://schemas.microsoft.com/office/drawing/2014/main" id="{E4FF2EF9-9272-AF30-3230-975D5DDF6866}"/>
              </a:ext>
            </a:extLst>
          </p:cNvPr>
          <p:cNvSpPr txBox="1"/>
          <p:nvPr/>
        </p:nvSpPr>
        <p:spPr>
          <a:xfrm>
            <a:off x="492369" y="6567586"/>
            <a:ext cx="11207262" cy="30777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ja-JP" altLang="en-US" sz="1400" dirty="0">
                <a:hlinkClick r:id="rId2"/>
              </a:rPr>
              <a:t>https://github.com/digitaldemocracy2030/kouchou-ai/blob/main/client-admin/app/create/overviewPrompt.ts</a:t>
            </a:r>
            <a:endParaRPr lang="en-US" altLang="ja-JP" sz="1400" dirty="0"/>
          </a:p>
        </p:txBody>
      </p:sp>
      <p:sp>
        <p:nvSpPr>
          <p:cNvPr id="7" name="テキスト ボックス 6">
            <a:extLst>
              <a:ext uri="{FF2B5EF4-FFF2-40B4-BE49-F238E27FC236}">
                <a16:creationId xmlns:a16="http://schemas.microsoft.com/office/drawing/2014/main" id="{40017F5A-8E63-E826-E657-6F397BB0F423}"/>
              </a:ext>
            </a:extLst>
          </p:cNvPr>
          <p:cNvSpPr txBox="1"/>
          <p:nvPr/>
        </p:nvSpPr>
        <p:spPr>
          <a:xfrm>
            <a:off x="838200" y="3789050"/>
            <a:ext cx="10515600" cy="2677656"/>
          </a:xfrm>
          <a:prstGeom prst="rect">
            <a:avLst/>
          </a:prstGeom>
          <a:ln/>
        </p:spPr>
        <p:style>
          <a:lnRef idx="2">
            <a:schemeClr val="dk1"/>
          </a:lnRef>
          <a:fillRef idx="1">
            <a:schemeClr val="lt1"/>
          </a:fillRef>
          <a:effectRef idx="0">
            <a:schemeClr val="dk1"/>
          </a:effectRef>
          <a:fontRef idx="minor">
            <a:schemeClr val="dk1"/>
          </a:fontRef>
        </p:style>
        <p:txBody>
          <a:bodyPr wrap="square">
            <a:spAutoFit/>
          </a:bodyPr>
          <a:lstStyle/>
          <a:p>
            <a:r>
              <a:rPr lang="ja-JP" altLang="en-US" sz="2400" dirty="0"/>
              <a:t>あなたはシンクタンクで働く専門のリサーチアシスタントです。</a:t>
            </a:r>
          </a:p>
          <a:p>
            <a:r>
              <a:rPr lang="ja-JP" altLang="en-US" sz="2400" dirty="0"/>
              <a:t>チームは特定のテーマに関してパブリック・コンサルテーションを実施し、異なる選択肢の意見グループを分析し始めています。</a:t>
            </a:r>
          </a:p>
          <a:p>
            <a:r>
              <a:rPr lang="ja-JP" altLang="en-US" sz="2400" dirty="0"/>
              <a:t>これから意見グループのリストとその簡単な分析が提供されます。</a:t>
            </a:r>
          </a:p>
          <a:p>
            <a:r>
              <a:rPr lang="ja-JP" altLang="en-US" sz="2400" dirty="0"/>
              <a:t>あなたの仕事は、調査結果の簡潔な要約を返すことです。要約は非常に簡潔に（最大で1段落、最大4文）まとめ、無意味な言葉を避けてください。</a:t>
            </a:r>
          </a:p>
          <a:p>
            <a:r>
              <a:rPr lang="ja-JP" altLang="en-US" sz="2400" dirty="0"/>
              <a:t>出力は日本語で行ってください。</a:t>
            </a:r>
          </a:p>
        </p:txBody>
      </p:sp>
      <p:grpSp>
        <p:nvGrpSpPr>
          <p:cNvPr id="8" name="グループ化 7">
            <a:extLst>
              <a:ext uri="{FF2B5EF4-FFF2-40B4-BE49-F238E27FC236}">
                <a16:creationId xmlns:a16="http://schemas.microsoft.com/office/drawing/2014/main" id="{D119CB82-4AE5-9681-F866-1228DC8B42CE}"/>
              </a:ext>
            </a:extLst>
          </p:cNvPr>
          <p:cNvGrpSpPr/>
          <p:nvPr/>
        </p:nvGrpSpPr>
        <p:grpSpPr>
          <a:xfrm>
            <a:off x="2099667" y="1190992"/>
            <a:ext cx="3460029" cy="2350678"/>
            <a:chOff x="10089931" y="2239759"/>
            <a:chExt cx="1911588" cy="1468424"/>
          </a:xfrm>
        </p:grpSpPr>
        <p:sp>
          <p:nvSpPr>
            <p:cNvPr id="9" name="雲 8">
              <a:extLst>
                <a:ext uri="{FF2B5EF4-FFF2-40B4-BE49-F238E27FC236}">
                  <a16:creationId xmlns:a16="http://schemas.microsoft.com/office/drawing/2014/main" id="{DEF4A165-51DB-9B54-BCD7-AFAE90F72FBE}"/>
                </a:ext>
              </a:extLst>
            </p:cNvPr>
            <p:cNvSpPr/>
            <p:nvPr/>
          </p:nvSpPr>
          <p:spPr>
            <a:xfrm>
              <a:off x="10192312" y="2258672"/>
              <a:ext cx="931838" cy="735502"/>
            </a:xfrm>
            <a:prstGeom prst="cloud">
              <a:avLst/>
            </a:prstGeom>
            <a:solidFill>
              <a:schemeClr val="accent2">
                <a:lumMod val="60000"/>
                <a:lumOff val="4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r>
                <a:rPr kumimoji="1" lang="ja-JP" altLang="en-US" sz="2000" dirty="0">
                  <a:solidFill>
                    <a:schemeClr val="tx1"/>
                  </a:solidFill>
                </a:rPr>
                <a:t>安全</a:t>
              </a:r>
              <a:br>
                <a:rPr kumimoji="1" lang="en-US" altLang="ja-JP" sz="2000" dirty="0">
                  <a:solidFill>
                    <a:schemeClr val="tx1"/>
                  </a:solidFill>
                </a:rPr>
              </a:br>
              <a:r>
                <a:rPr kumimoji="1" lang="ja-JP" altLang="en-US" sz="2000" dirty="0">
                  <a:solidFill>
                    <a:schemeClr val="tx1"/>
                  </a:solidFill>
                </a:rPr>
                <a:t>安心</a:t>
              </a:r>
            </a:p>
          </p:txBody>
        </p:sp>
        <p:sp>
          <p:nvSpPr>
            <p:cNvPr id="10" name="雲 9">
              <a:extLst>
                <a:ext uri="{FF2B5EF4-FFF2-40B4-BE49-F238E27FC236}">
                  <a16:creationId xmlns:a16="http://schemas.microsoft.com/office/drawing/2014/main" id="{8E5172D1-BCCF-6D3F-1101-A90BA098BE6A}"/>
                </a:ext>
              </a:extLst>
            </p:cNvPr>
            <p:cNvSpPr/>
            <p:nvPr/>
          </p:nvSpPr>
          <p:spPr>
            <a:xfrm>
              <a:off x="11069681" y="2239759"/>
              <a:ext cx="931838" cy="735502"/>
            </a:xfrm>
            <a:prstGeom prst="cloud">
              <a:avLst/>
            </a:prstGeom>
            <a:solidFill>
              <a:srgbClr val="C000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r"/>
              <a:r>
                <a:rPr lang="ja-JP" altLang="en-US" sz="2000" dirty="0"/>
                <a:t>健康</a:t>
              </a:r>
              <a:endParaRPr lang="en-US" altLang="ja-JP" sz="2000" dirty="0"/>
            </a:p>
            <a:p>
              <a:pPr algn="r"/>
              <a:r>
                <a:rPr lang="ja-JP" altLang="en-US" sz="2000" dirty="0"/>
                <a:t>施設</a:t>
              </a:r>
              <a:endParaRPr kumimoji="1" lang="ja-JP" altLang="en-US" sz="2000" dirty="0"/>
            </a:p>
          </p:txBody>
        </p:sp>
        <p:sp>
          <p:nvSpPr>
            <p:cNvPr id="11" name="雲 10">
              <a:extLst>
                <a:ext uri="{FF2B5EF4-FFF2-40B4-BE49-F238E27FC236}">
                  <a16:creationId xmlns:a16="http://schemas.microsoft.com/office/drawing/2014/main" id="{49B802BA-6DD7-D531-EF0E-3D3EBD5AFF47}"/>
                </a:ext>
              </a:extLst>
            </p:cNvPr>
            <p:cNvSpPr/>
            <p:nvPr/>
          </p:nvSpPr>
          <p:spPr>
            <a:xfrm>
              <a:off x="11021769" y="2893855"/>
              <a:ext cx="931838" cy="735502"/>
            </a:xfrm>
            <a:prstGeom prst="cloud">
              <a:avLst/>
            </a:prstGeom>
            <a:solidFill>
              <a:srgbClr val="0070C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r"/>
              <a:r>
                <a:rPr kumimoji="1" lang="ja-JP" altLang="en-US" sz="2000" dirty="0"/>
                <a:t>地域</a:t>
              </a:r>
              <a:endParaRPr kumimoji="1" lang="en-US" altLang="ja-JP" sz="2000" dirty="0"/>
            </a:p>
            <a:p>
              <a:pPr algn="r"/>
              <a:r>
                <a:rPr kumimoji="1" lang="ja-JP" altLang="en-US" sz="2000" dirty="0"/>
                <a:t>振興</a:t>
              </a:r>
            </a:p>
          </p:txBody>
        </p:sp>
        <p:sp>
          <p:nvSpPr>
            <p:cNvPr id="12" name="雲 11">
              <a:extLst>
                <a:ext uri="{FF2B5EF4-FFF2-40B4-BE49-F238E27FC236}">
                  <a16:creationId xmlns:a16="http://schemas.microsoft.com/office/drawing/2014/main" id="{80EE3765-DBFE-0A0A-A978-6C306042B23A}"/>
                </a:ext>
              </a:extLst>
            </p:cNvPr>
            <p:cNvSpPr/>
            <p:nvPr/>
          </p:nvSpPr>
          <p:spPr>
            <a:xfrm>
              <a:off x="10089931" y="2972681"/>
              <a:ext cx="931838" cy="735502"/>
            </a:xfrm>
            <a:prstGeom prst="cloud">
              <a:avLst/>
            </a:prstGeom>
            <a:solidFill>
              <a:schemeClr val="accent1">
                <a:lumMod val="40000"/>
                <a:lumOff val="6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r>
                <a:rPr kumimoji="1" lang="ja-JP" altLang="en-US" dirty="0">
                  <a:solidFill>
                    <a:schemeClr val="tx1"/>
                  </a:solidFill>
                </a:rPr>
                <a:t>公共</a:t>
              </a:r>
              <a:endParaRPr kumimoji="1" lang="en-US" altLang="ja-JP" dirty="0">
                <a:solidFill>
                  <a:schemeClr val="tx1"/>
                </a:solidFill>
              </a:endParaRPr>
            </a:p>
            <a:p>
              <a:r>
                <a:rPr kumimoji="1" lang="ja-JP" altLang="en-US" dirty="0">
                  <a:solidFill>
                    <a:schemeClr val="tx1"/>
                  </a:solidFill>
                </a:rPr>
                <a:t>インフラ</a:t>
              </a:r>
            </a:p>
          </p:txBody>
        </p:sp>
        <p:sp>
          <p:nvSpPr>
            <p:cNvPr id="13" name="雲 12">
              <a:extLst>
                <a:ext uri="{FF2B5EF4-FFF2-40B4-BE49-F238E27FC236}">
                  <a16:creationId xmlns:a16="http://schemas.microsoft.com/office/drawing/2014/main" id="{8FA809C6-754C-80BB-96D3-F80A568035B5}"/>
                </a:ext>
              </a:extLst>
            </p:cNvPr>
            <p:cNvSpPr/>
            <p:nvPr/>
          </p:nvSpPr>
          <p:spPr>
            <a:xfrm>
              <a:off x="10542765" y="2655156"/>
              <a:ext cx="931838" cy="735502"/>
            </a:xfrm>
            <a:prstGeom prst="cloud">
              <a:avLst/>
            </a:prstGeom>
            <a:solidFill>
              <a:srgbClr val="92D05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ja-JP" altLang="en-US" sz="2000" dirty="0">
                  <a:solidFill>
                    <a:schemeClr val="tx1"/>
                  </a:solidFill>
                </a:rPr>
                <a:t>福祉</a:t>
              </a:r>
              <a:endParaRPr lang="en-US" altLang="ja-JP" sz="2000" dirty="0">
                <a:solidFill>
                  <a:schemeClr val="tx1"/>
                </a:solidFill>
              </a:endParaRPr>
            </a:p>
            <a:p>
              <a:pPr algn="ctr"/>
              <a:r>
                <a:rPr lang="ja-JP" altLang="en-US" sz="2000" dirty="0">
                  <a:solidFill>
                    <a:schemeClr val="tx1"/>
                  </a:solidFill>
                </a:rPr>
                <a:t>施設</a:t>
              </a:r>
              <a:endParaRPr kumimoji="1" lang="ja-JP" altLang="en-US" sz="2000" dirty="0">
                <a:solidFill>
                  <a:schemeClr val="tx1"/>
                </a:solidFill>
              </a:endParaRPr>
            </a:p>
          </p:txBody>
        </p:sp>
      </p:grpSp>
      <p:sp>
        <p:nvSpPr>
          <p:cNvPr id="16" name="矢印: 右 15">
            <a:extLst>
              <a:ext uri="{FF2B5EF4-FFF2-40B4-BE49-F238E27FC236}">
                <a16:creationId xmlns:a16="http://schemas.microsoft.com/office/drawing/2014/main" id="{601F9D91-9145-8680-CD8A-4C805FF69698}"/>
              </a:ext>
            </a:extLst>
          </p:cNvPr>
          <p:cNvSpPr/>
          <p:nvPr/>
        </p:nvSpPr>
        <p:spPr>
          <a:xfrm>
            <a:off x="5813501" y="2086618"/>
            <a:ext cx="735209" cy="40131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pic>
        <p:nvPicPr>
          <p:cNvPr id="17" name="図 16">
            <a:extLst>
              <a:ext uri="{FF2B5EF4-FFF2-40B4-BE49-F238E27FC236}">
                <a16:creationId xmlns:a16="http://schemas.microsoft.com/office/drawing/2014/main" id="{677481A1-238B-9D22-1366-0AC509B18827}"/>
              </a:ext>
            </a:extLst>
          </p:cNvPr>
          <p:cNvPicPr>
            <a:picLocks noChangeAspect="1"/>
          </p:cNvPicPr>
          <p:nvPr/>
        </p:nvPicPr>
        <p:blipFill>
          <a:blip r:embed="rId3"/>
          <a:stretch>
            <a:fillRect/>
          </a:stretch>
        </p:blipFill>
        <p:spPr>
          <a:xfrm>
            <a:off x="6889238" y="1251461"/>
            <a:ext cx="2709176" cy="2290209"/>
          </a:xfrm>
          <a:prstGeom prst="rect">
            <a:avLst/>
          </a:prstGeom>
        </p:spPr>
        <p:style>
          <a:lnRef idx="2">
            <a:schemeClr val="dk1"/>
          </a:lnRef>
          <a:fillRef idx="1">
            <a:schemeClr val="lt1"/>
          </a:fillRef>
          <a:effectRef idx="0">
            <a:schemeClr val="dk1"/>
          </a:effectRef>
          <a:fontRef idx="minor">
            <a:schemeClr val="dk1"/>
          </a:fontRef>
        </p:style>
      </p:pic>
      <p:sp>
        <p:nvSpPr>
          <p:cNvPr id="3" name="スライド番号プレースホルダー 2">
            <a:extLst>
              <a:ext uri="{FF2B5EF4-FFF2-40B4-BE49-F238E27FC236}">
                <a16:creationId xmlns:a16="http://schemas.microsoft.com/office/drawing/2014/main" id="{51EE3836-D4D7-97E7-92B7-6062850EC7C3}"/>
              </a:ext>
            </a:extLst>
          </p:cNvPr>
          <p:cNvSpPr>
            <a:spLocks noGrp="1"/>
          </p:cNvSpPr>
          <p:nvPr>
            <p:ph type="sldNum" sz="quarter" idx="12"/>
          </p:nvPr>
        </p:nvSpPr>
        <p:spPr/>
        <p:txBody>
          <a:bodyPr/>
          <a:lstStyle/>
          <a:p>
            <a:fld id="{FCA3042A-F884-44E0-81D5-7D4A03868EA8}" type="slidenum">
              <a:rPr kumimoji="1" lang="ja-JP" altLang="en-US" smtClean="0"/>
              <a:t>27</a:t>
            </a:fld>
            <a:endParaRPr kumimoji="1" lang="ja-JP" altLang="en-US"/>
          </a:p>
        </p:txBody>
      </p:sp>
    </p:spTree>
    <p:extLst>
      <p:ext uri="{BB962C8B-B14F-4D97-AF65-F5344CB8AC3E}">
        <p14:creationId xmlns:p14="http://schemas.microsoft.com/office/powerpoint/2010/main" val="21209158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4A58919-9AFF-4666-3D66-006C53788140}"/>
              </a:ext>
            </a:extLst>
          </p:cNvPr>
          <p:cNvSpPr>
            <a:spLocks noGrp="1"/>
          </p:cNvSpPr>
          <p:nvPr>
            <p:ph type="title"/>
          </p:nvPr>
        </p:nvSpPr>
        <p:spPr/>
        <p:txBody>
          <a:bodyPr>
            <a:normAutofit fontScale="90000"/>
          </a:bodyPr>
          <a:lstStyle/>
          <a:p>
            <a:r>
              <a:rPr lang="ja-JP" altLang="en-US" dirty="0"/>
              <a:t>広聴</a:t>
            </a:r>
            <a:r>
              <a:rPr lang="en-US" altLang="ja-JP" dirty="0"/>
              <a:t>AI</a:t>
            </a:r>
            <a:r>
              <a:rPr lang="ja-JP" altLang="en-US" dirty="0"/>
              <a:t>の全体の処理の流れ</a:t>
            </a:r>
            <a:endParaRPr kumimoji="1" lang="ja-JP" altLang="en-US" dirty="0"/>
          </a:p>
        </p:txBody>
      </p:sp>
      <p:grpSp>
        <p:nvGrpSpPr>
          <p:cNvPr id="138" name="グループ化 137">
            <a:extLst>
              <a:ext uri="{FF2B5EF4-FFF2-40B4-BE49-F238E27FC236}">
                <a16:creationId xmlns:a16="http://schemas.microsoft.com/office/drawing/2014/main" id="{99ACB33D-416C-D3B5-49A6-49E052E71F1D}"/>
              </a:ext>
            </a:extLst>
          </p:cNvPr>
          <p:cNvGrpSpPr/>
          <p:nvPr/>
        </p:nvGrpSpPr>
        <p:grpSpPr>
          <a:xfrm>
            <a:off x="320014" y="1214067"/>
            <a:ext cx="10840355" cy="3053955"/>
            <a:chOff x="232929" y="3136651"/>
            <a:chExt cx="11871986" cy="3344587"/>
          </a:xfrm>
        </p:grpSpPr>
        <p:sp>
          <p:nvSpPr>
            <p:cNvPr id="139" name="正方形/長方形 138">
              <a:extLst>
                <a:ext uri="{FF2B5EF4-FFF2-40B4-BE49-F238E27FC236}">
                  <a16:creationId xmlns:a16="http://schemas.microsoft.com/office/drawing/2014/main" id="{F1A9E245-0CE4-E119-6FFB-1F98F217132A}"/>
                </a:ext>
              </a:extLst>
            </p:cNvPr>
            <p:cNvSpPr/>
            <p:nvPr/>
          </p:nvSpPr>
          <p:spPr>
            <a:xfrm>
              <a:off x="5035709" y="3508111"/>
              <a:ext cx="7069206" cy="2200724"/>
            </a:xfrm>
            <a:prstGeom prst="rect">
              <a:avLst/>
            </a:prstGeom>
            <a:noFill/>
            <a:ln w="28575">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140" name="グループ化 139">
              <a:extLst>
                <a:ext uri="{FF2B5EF4-FFF2-40B4-BE49-F238E27FC236}">
                  <a16:creationId xmlns:a16="http://schemas.microsoft.com/office/drawing/2014/main" id="{3D0EAF74-8BEF-30BB-5DCA-DAAEEAE4BF5B}"/>
                </a:ext>
              </a:extLst>
            </p:cNvPr>
            <p:cNvGrpSpPr/>
            <p:nvPr/>
          </p:nvGrpSpPr>
          <p:grpSpPr>
            <a:xfrm>
              <a:off x="232929" y="3162117"/>
              <a:ext cx="11726142" cy="3319121"/>
              <a:chOff x="295021" y="1646830"/>
              <a:chExt cx="11726142" cy="3319121"/>
            </a:xfrm>
          </p:grpSpPr>
          <p:sp>
            <p:nvSpPr>
              <p:cNvPr id="142" name="正方形/長方形 141">
                <a:extLst>
                  <a:ext uri="{FF2B5EF4-FFF2-40B4-BE49-F238E27FC236}">
                    <a16:creationId xmlns:a16="http://schemas.microsoft.com/office/drawing/2014/main" id="{11542D16-5588-2303-3AAD-0E2AFD3DC818}"/>
                  </a:ext>
                </a:extLst>
              </p:cNvPr>
              <p:cNvSpPr/>
              <p:nvPr/>
            </p:nvSpPr>
            <p:spPr>
              <a:xfrm>
                <a:off x="295022" y="1985556"/>
                <a:ext cx="1419496" cy="496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dirty="0"/>
                  <a:t>有権者の声</a:t>
                </a:r>
              </a:p>
            </p:txBody>
          </p:sp>
          <p:sp>
            <p:nvSpPr>
              <p:cNvPr id="143" name="正方形/長方形 142">
                <a:extLst>
                  <a:ext uri="{FF2B5EF4-FFF2-40B4-BE49-F238E27FC236}">
                    <a16:creationId xmlns:a16="http://schemas.microsoft.com/office/drawing/2014/main" id="{07780178-46B2-B2CC-38D4-5495A84A2F26}"/>
                  </a:ext>
                </a:extLst>
              </p:cNvPr>
              <p:cNvSpPr/>
              <p:nvPr/>
            </p:nvSpPr>
            <p:spPr>
              <a:xfrm>
                <a:off x="295022" y="2827938"/>
                <a:ext cx="1419496" cy="496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dirty="0"/>
                  <a:t>有権者の声</a:t>
                </a:r>
              </a:p>
            </p:txBody>
          </p:sp>
          <p:sp>
            <p:nvSpPr>
              <p:cNvPr id="144" name="正方形/長方形 143">
                <a:extLst>
                  <a:ext uri="{FF2B5EF4-FFF2-40B4-BE49-F238E27FC236}">
                    <a16:creationId xmlns:a16="http://schemas.microsoft.com/office/drawing/2014/main" id="{CF09F008-A0F4-8499-3C43-765B63A13D40}"/>
                  </a:ext>
                </a:extLst>
              </p:cNvPr>
              <p:cNvSpPr/>
              <p:nvPr/>
            </p:nvSpPr>
            <p:spPr>
              <a:xfrm>
                <a:off x="295021" y="3755572"/>
                <a:ext cx="1419496" cy="496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dirty="0"/>
                  <a:t>有権者の声</a:t>
                </a:r>
              </a:p>
            </p:txBody>
          </p:sp>
          <p:sp>
            <p:nvSpPr>
              <p:cNvPr id="145" name="正方形/長方形 144">
                <a:extLst>
                  <a:ext uri="{FF2B5EF4-FFF2-40B4-BE49-F238E27FC236}">
                    <a16:creationId xmlns:a16="http://schemas.microsoft.com/office/drawing/2014/main" id="{48F943AA-C903-458B-1E94-3204BB40D80A}"/>
                  </a:ext>
                </a:extLst>
              </p:cNvPr>
              <p:cNvSpPr/>
              <p:nvPr/>
            </p:nvSpPr>
            <p:spPr>
              <a:xfrm>
                <a:off x="1997550" y="164981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sp>
            <p:nvSpPr>
              <p:cNvPr id="146" name="正方形/長方形 145">
                <a:extLst>
                  <a:ext uri="{FF2B5EF4-FFF2-40B4-BE49-F238E27FC236}">
                    <a16:creationId xmlns:a16="http://schemas.microsoft.com/office/drawing/2014/main" id="{392EF2DA-1DBE-2E4A-FF34-350824D904D2}"/>
                  </a:ext>
                </a:extLst>
              </p:cNvPr>
              <p:cNvSpPr/>
              <p:nvPr/>
            </p:nvSpPr>
            <p:spPr>
              <a:xfrm>
                <a:off x="1997550" y="208842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sp>
            <p:nvSpPr>
              <p:cNvPr id="147" name="正方形/長方形 146">
                <a:extLst>
                  <a:ext uri="{FF2B5EF4-FFF2-40B4-BE49-F238E27FC236}">
                    <a16:creationId xmlns:a16="http://schemas.microsoft.com/office/drawing/2014/main" id="{0DCA753A-7A1C-816D-AA00-32E08C9E618F}"/>
                  </a:ext>
                </a:extLst>
              </p:cNvPr>
              <p:cNvSpPr/>
              <p:nvPr/>
            </p:nvSpPr>
            <p:spPr>
              <a:xfrm>
                <a:off x="1997550" y="2522480"/>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sp>
            <p:nvSpPr>
              <p:cNvPr id="148" name="正方形/長方形 147">
                <a:extLst>
                  <a:ext uri="{FF2B5EF4-FFF2-40B4-BE49-F238E27FC236}">
                    <a16:creationId xmlns:a16="http://schemas.microsoft.com/office/drawing/2014/main" id="{E800CBA0-AEDB-EEA1-BDFA-F52BBC29F297}"/>
                  </a:ext>
                </a:extLst>
              </p:cNvPr>
              <p:cNvSpPr/>
              <p:nvPr/>
            </p:nvSpPr>
            <p:spPr>
              <a:xfrm>
                <a:off x="1997550" y="3062069"/>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sp>
            <p:nvSpPr>
              <p:cNvPr id="149" name="正方形/長方形 148">
                <a:extLst>
                  <a:ext uri="{FF2B5EF4-FFF2-40B4-BE49-F238E27FC236}">
                    <a16:creationId xmlns:a16="http://schemas.microsoft.com/office/drawing/2014/main" id="{C345473F-FE80-CE70-2CB1-09475C166209}"/>
                  </a:ext>
                </a:extLst>
              </p:cNvPr>
              <p:cNvSpPr/>
              <p:nvPr/>
            </p:nvSpPr>
            <p:spPr>
              <a:xfrm>
                <a:off x="1997550" y="356829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sp>
            <p:nvSpPr>
              <p:cNvPr id="150" name="正方形/長方形 149">
                <a:extLst>
                  <a:ext uri="{FF2B5EF4-FFF2-40B4-BE49-F238E27FC236}">
                    <a16:creationId xmlns:a16="http://schemas.microsoft.com/office/drawing/2014/main" id="{5539E136-74AC-DF25-C50C-E1D97E777B98}"/>
                  </a:ext>
                </a:extLst>
              </p:cNvPr>
              <p:cNvSpPr/>
              <p:nvPr/>
            </p:nvSpPr>
            <p:spPr>
              <a:xfrm>
                <a:off x="1997550" y="4014017"/>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cxnSp>
            <p:nvCxnSpPr>
              <p:cNvPr id="151" name="直線矢印コネクタ 150">
                <a:extLst>
                  <a:ext uri="{FF2B5EF4-FFF2-40B4-BE49-F238E27FC236}">
                    <a16:creationId xmlns:a16="http://schemas.microsoft.com/office/drawing/2014/main" id="{94DEAEE7-5B43-A478-1F0E-EBC19C23F8A8}"/>
                  </a:ext>
                </a:extLst>
              </p:cNvPr>
              <p:cNvCxnSpPr>
                <a:cxnSpLocks/>
                <a:stCxn id="142" idx="3"/>
                <a:endCxn id="145" idx="1"/>
              </p:cNvCxnSpPr>
              <p:nvPr/>
            </p:nvCxnSpPr>
            <p:spPr>
              <a:xfrm flipV="1">
                <a:off x="1714518" y="1822810"/>
                <a:ext cx="283032" cy="4109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2" name="直線矢印コネクタ 151">
                <a:extLst>
                  <a:ext uri="{FF2B5EF4-FFF2-40B4-BE49-F238E27FC236}">
                    <a16:creationId xmlns:a16="http://schemas.microsoft.com/office/drawing/2014/main" id="{6819E864-9D5D-744F-7969-A2E233706F85}"/>
                  </a:ext>
                </a:extLst>
              </p:cNvPr>
              <p:cNvCxnSpPr>
                <a:cxnSpLocks/>
                <a:stCxn id="142" idx="3"/>
                <a:endCxn id="146" idx="1"/>
              </p:cNvCxnSpPr>
              <p:nvPr/>
            </p:nvCxnSpPr>
            <p:spPr>
              <a:xfrm>
                <a:off x="1714518" y="2233750"/>
                <a:ext cx="283032" cy="276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線矢印コネクタ 152">
                <a:extLst>
                  <a:ext uri="{FF2B5EF4-FFF2-40B4-BE49-F238E27FC236}">
                    <a16:creationId xmlns:a16="http://schemas.microsoft.com/office/drawing/2014/main" id="{BEA934DD-240F-2751-35A3-DA28D0AE8C85}"/>
                  </a:ext>
                </a:extLst>
              </p:cNvPr>
              <p:cNvCxnSpPr>
                <a:cxnSpLocks/>
                <a:stCxn id="143" idx="3"/>
                <a:endCxn id="147" idx="1"/>
              </p:cNvCxnSpPr>
              <p:nvPr/>
            </p:nvCxnSpPr>
            <p:spPr>
              <a:xfrm flipV="1">
                <a:off x="1714518" y="2695477"/>
                <a:ext cx="283032" cy="3806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4" name="直線矢印コネクタ 153">
                <a:extLst>
                  <a:ext uri="{FF2B5EF4-FFF2-40B4-BE49-F238E27FC236}">
                    <a16:creationId xmlns:a16="http://schemas.microsoft.com/office/drawing/2014/main" id="{BD707B02-D677-6984-D72F-F76E956832E4}"/>
                  </a:ext>
                </a:extLst>
              </p:cNvPr>
              <p:cNvCxnSpPr>
                <a:cxnSpLocks/>
                <a:stCxn id="144" idx="3"/>
                <a:endCxn id="150" idx="1"/>
              </p:cNvCxnSpPr>
              <p:nvPr/>
            </p:nvCxnSpPr>
            <p:spPr>
              <a:xfrm>
                <a:off x="1714517" y="4003766"/>
                <a:ext cx="283033" cy="1832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5" name="直線矢印コネクタ 154">
                <a:extLst>
                  <a:ext uri="{FF2B5EF4-FFF2-40B4-BE49-F238E27FC236}">
                    <a16:creationId xmlns:a16="http://schemas.microsoft.com/office/drawing/2014/main" id="{FC4154F3-12DE-58DB-D758-50411E7AD9FD}"/>
                  </a:ext>
                </a:extLst>
              </p:cNvPr>
              <p:cNvCxnSpPr>
                <a:cxnSpLocks/>
                <a:stCxn id="143" idx="3"/>
                <a:endCxn id="148" idx="1"/>
              </p:cNvCxnSpPr>
              <p:nvPr/>
            </p:nvCxnSpPr>
            <p:spPr>
              <a:xfrm>
                <a:off x="1714518" y="3076132"/>
                <a:ext cx="283032" cy="1589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直線矢印コネクタ 155">
                <a:extLst>
                  <a:ext uri="{FF2B5EF4-FFF2-40B4-BE49-F238E27FC236}">
                    <a16:creationId xmlns:a16="http://schemas.microsoft.com/office/drawing/2014/main" id="{267F918E-605B-EAC3-6A2F-9527BD3F524E}"/>
                  </a:ext>
                </a:extLst>
              </p:cNvPr>
              <p:cNvCxnSpPr>
                <a:cxnSpLocks/>
                <a:stCxn id="143" idx="3"/>
                <a:endCxn id="149" idx="1"/>
              </p:cNvCxnSpPr>
              <p:nvPr/>
            </p:nvCxnSpPr>
            <p:spPr>
              <a:xfrm>
                <a:off x="1714518" y="3076132"/>
                <a:ext cx="283032" cy="6651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7" name="正方形/長方形 156">
                <a:extLst>
                  <a:ext uri="{FF2B5EF4-FFF2-40B4-BE49-F238E27FC236}">
                    <a16:creationId xmlns:a16="http://schemas.microsoft.com/office/drawing/2014/main" id="{A4BEDA27-CD4E-E525-03E6-713640DFD865}"/>
                  </a:ext>
                </a:extLst>
              </p:cNvPr>
              <p:cNvSpPr/>
              <p:nvPr/>
            </p:nvSpPr>
            <p:spPr>
              <a:xfrm>
                <a:off x="3499774" y="1646830"/>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[0.1,</a:t>
                </a:r>
                <a:r>
                  <a:rPr kumimoji="1" lang="ja-JP" altLang="en-US" sz="1100" dirty="0"/>
                  <a:t> </a:t>
                </a:r>
                <a:r>
                  <a:rPr kumimoji="1" lang="en-US" altLang="ja-JP" sz="1100" dirty="0"/>
                  <a:t>0.5,</a:t>
                </a:r>
                <a:r>
                  <a:rPr kumimoji="1" lang="ja-JP" altLang="en-US" sz="1100" dirty="0"/>
                  <a:t> </a:t>
                </a:r>
                <a:r>
                  <a:rPr kumimoji="1" lang="en-US" altLang="ja-JP" sz="1100" dirty="0"/>
                  <a:t>0.7...]</a:t>
                </a:r>
                <a:endParaRPr kumimoji="1" lang="ja-JP" altLang="en-US" sz="1100" dirty="0"/>
              </a:p>
            </p:txBody>
          </p:sp>
          <p:cxnSp>
            <p:nvCxnSpPr>
              <p:cNvPr id="158" name="直線矢印コネクタ 157">
                <a:extLst>
                  <a:ext uri="{FF2B5EF4-FFF2-40B4-BE49-F238E27FC236}">
                    <a16:creationId xmlns:a16="http://schemas.microsoft.com/office/drawing/2014/main" id="{FE5EED70-78DE-69C0-C207-CBE760A370FC}"/>
                  </a:ext>
                </a:extLst>
              </p:cNvPr>
              <p:cNvCxnSpPr>
                <a:cxnSpLocks/>
                <a:stCxn id="145" idx="3"/>
                <a:endCxn id="157" idx="1"/>
              </p:cNvCxnSpPr>
              <p:nvPr/>
            </p:nvCxnSpPr>
            <p:spPr>
              <a:xfrm flipV="1">
                <a:off x="3312544" y="1819827"/>
                <a:ext cx="187230" cy="298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9" name="正方形/長方形 158">
                <a:extLst>
                  <a:ext uri="{FF2B5EF4-FFF2-40B4-BE49-F238E27FC236}">
                    <a16:creationId xmlns:a16="http://schemas.microsoft.com/office/drawing/2014/main" id="{23A7809D-845C-19FC-F9EE-A7AF67FED4C8}"/>
                  </a:ext>
                </a:extLst>
              </p:cNvPr>
              <p:cNvSpPr/>
              <p:nvPr/>
            </p:nvSpPr>
            <p:spPr>
              <a:xfrm>
                <a:off x="3499774" y="2093462"/>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[0.5,</a:t>
                </a:r>
                <a:r>
                  <a:rPr kumimoji="1" lang="ja-JP" altLang="en-US" sz="1100" dirty="0"/>
                  <a:t> </a:t>
                </a:r>
                <a:r>
                  <a:rPr kumimoji="1" lang="en-US" altLang="ja-JP" sz="1100" dirty="0"/>
                  <a:t>0.4,</a:t>
                </a:r>
                <a:r>
                  <a:rPr kumimoji="1" lang="ja-JP" altLang="en-US" sz="1100" dirty="0"/>
                  <a:t> </a:t>
                </a:r>
                <a:r>
                  <a:rPr kumimoji="1" lang="en-US" altLang="ja-JP" sz="1100" dirty="0"/>
                  <a:t>0.8...]</a:t>
                </a:r>
                <a:endParaRPr kumimoji="1" lang="ja-JP" altLang="en-US" sz="1100" dirty="0"/>
              </a:p>
            </p:txBody>
          </p:sp>
          <p:cxnSp>
            <p:nvCxnSpPr>
              <p:cNvPr id="160" name="直線矢印コネクタ 159">
                <a:extLst>
                  <a:ext uri="{FF2B5EF4-FFF2-40B4-BE49-F238E27FC236}">
                    <a16:creationId xmlns:a16="http://schemas.microsoft.com/office/drawing/2014/main" id="{678CED71-AE50-5141-9A1C-416373A11748}"/>
                  </a:ext>
                </a:extLst>
              </p:cNvPr>
              <p:cNvCxnSpPr>
                <a:cxnSpLocks/>
                <a:stCxn id="146" idx="3"/>
                <a:endCxn id="159" idx="1"/>
              </p:cNvCxnSpPr>
              <p:nvPr/>
            </p:nvCxnSpPr>
            <p:spPr>
              <a:xfrm>
                <a:off x="3312544" y="2261420"/>
                <a:ext cx="187230" cy="503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1" name="正方形/長方形 160">
                <a:extLst>
                  <a:ext uri="{FF2B5EF4-FFF2-40B4-BE49-F238E27FC236}">
                    <a16:creationId xmlns:a16="http://schemas.microsoft.com/office/drawing/2014/main" id="{3ED3FF6B-43B8-5B7F-9D87-9AE69399414D}"/>
                  </a:ext>
                </a:extLst>
              </p:cNvPr>
              <p:cNvSpPr/>
              <p:nvPr/>
            </p:nvSpPr>
            <p:spPr>
              <a:xfrm>
                <a:off x="3499774" y="2519497"/>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[0.9,</a:t>
                </a:r>
                <a:r>
                  <a:rPr kumimoji="1" lang="ja-JP" altLang="en-US" sz="1100" dirty="0"/>
                  <a:t> </a:t>
                </a:r>
                <a:r>
                  <a:rPr kumimoji="1" lang="en-US" altLang="ja-JP" sz="1100" dirty="0"/>
                  <a:t>0.4,</a:t>
                </a:r>
                <a:r>
                  <a:rPr kumimoji="1" lang="ja-JP" altLang="en-US" sz="1100" dirty="0"/>
                  <a:t> </a:t>
                </a:r>
                <a:r>
                  <a:rPr kumimoji="1" lang="en-US" altLang="ja-JP" sz="1100" dirty="0"/>
                  <a:t>0.7...]</a:t>
                </a:r>
                <a:endParaRPr kumimoji="1" lang="ja-JP" altLang="en-US" sz="1100" dirty="0"/>
              </a:p>
            </p:txBody>
          </p:sp>
          <p:cxnSp>
            <p:nvCxnSpPr>
              <p:cNvPr id="162" name="直線矢印コネクタ 161">
                <a:extLst>
                  <a:ext uri="{FF2B5EF4-FFF2-40B4-BE49-F238E27FC236}">
                    <a16:creationId xmlns:a16="http://schemas.microsoft.com/office/drawing/2014/main" id="{01C7CB79-8018-44B6-7A46-90C7052A6C41}"/>
                  </a:ext>
                </a:extLst>
              </p:cNvPr>
              <p:cNvCxnSpPr>
                <a:cxnSpLocks/>
                <a:stCxn id="147" idx="3"/>
                <a:endCxn id="161" idx="1"/>
              </p:cNvCxnSpPr>
              <p:nvPr/>
            </p:nvCxnSpPr>
            <p:spPr>
              <a:xfrm flipV="1">
                <a:off x="3312544" y="2692494"/>
                <a:ext cx="187230" cy="298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3" name="正方形/長方形 162">
                <a:extLst>
                  <a:ext uri="{FF2B5EF4-FFF2-40B4-BE49-F238E27FC236}">
                    <a16:creationId xmlns:a16="http://schemas.microsoft.com/office/drawing/2014/main" id="{F298B1E6-B424-DC62-0149-5C3B2A9A3FE6}"/>
                  </a:ext>
                </a:extLst>
              </p:cNvPr>
              <p:cNvSpPr/>
              <p:nvPr/>
            </p:nvSpPr>
            <p:spPr>
              <a:xfrm>
                <a:off x="3499774" y="304854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[0.2,</a:t>
                </a:r>
                <a:r>
                  <a:rPr kumimoji="1" lang="ja-JP" altLang="en-US" sz="1100" dirty="0"/>
                  <a:t> </a:t>
                </a:r>
                <a:r>
                  <a:rPr kumimoji="1" lang="en-US" altLang="ja-JP" sz="1100" dirty="0"/>
                  <a:t>0.6,</a:t>
                </a:r>
                <a:r>
                  <a:rPr kumimoji="1" lang="ja-JP" altLang="en-US" sz="1100" dirty="0"/>
                  <a:t> </a:t>
                </a:r>
                <a:r>
                  <a:rPr kumimoji="1" lang="en-US" altLang="ja-JP" sz="1100" dirty="0"/>
                  <a:t>0.6...]</a:t>
                </a:r>
                <a:endParaRPr kumimoji="1" lang="ja-JP" altLang="en-US" sz="1100" dirty="0"/>
              </a:p>
            </p:txBody>
          </p:sp>
          <p:cxnSp>
            <p:nvCxnSpPr>
              <p:cNvPr id="164" name="直線矢印コネクタ 163">
                <a:extLst>
                  <a:ext uri="{FF2B5EF4-FFF2-40B4-BE49-F238E27FC236}">
                    <a16:creationId xmlns:a16="http://schemas.microsoft.com/office/drawing/2014/main" id="{7DB70960-1B29-E7F5-5926-849598264A04}"/>
                  </a:ext>
                </a:extLst>
              </p:cNvPr>
              <p:cNvCxnSpPr>
                <a:cxnSpLocks/>
                <a:stCxn id="148" idx="3"/>
                <a:endCxn id="163" idx="1"/>
              </p:cNvCxnSpPr>
              <p:nvPr/>
            </p:nvCxnSpPr>
            <p:spPr>
              <a:xfrm flipV="1">
                <a:off x="3312544" y="3221540"/>
                <a:ext cx="187230" cy="135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5" name="正方形/長方形 164">
                <a:extLst>
                  <a:ext uri="{FF2B5EF4-FFF2-40B4-BE49-F238E27FC236}">
                    <a16:creationId xmlns:a16="http://schemas.microsoft.com/office/drawing/2014/main" id="{341284AD-2ACD-59E3-52AE-7F7BD63B3962}"/>
                  </a:ext>
                </a:extLst>
              </p:cNvPr>
              <p:cNvSpPr/>
              <p:nvPr/>
            </p:nvSpPr>
            <p:spPr>
              <a:xfrm>
                <a:off x="3499774" y="3554814"/>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[0.7,</a:t>
                </a:r>
                <a:r>
                  <a:rPr kumimoji="1" lang="ja-JP" altLang="en-US" sz="1100" dirty="0"/>
                  <a:t> </a:t>
                </a:r>
                <a:r>
                  <a:rPr kumimoji="1" lang="en-US" altLang="ja-JP" sz="1100" dirty="0"/>
                  <a:t>0.3,</a:t>
                </a:r>
                <a:r>
                  <a:rPr kumimoji="1" lang="ja-JP" altLang="en-US" sz="1100" dirty="0"/>
                  <a:t> </a:t>
                </a:r>
                <a:r>
                  <a:rPr kumimoji="1" lang="en-US" altLang="ja-JP" sz="1100" dirty="0"/>
                  <a:t>0.5...]</a:t>
                </a:r>
                <a:endParaRPr kumimoji="1" lang="ja-JP" altLang="en-US" sz="1100" dirty="0"/>
              </a:p>
            </p:txBody>
          </p:sp>
          <p:cxnSp>
            <p:nvCxnSpPr>
              <p:cNvPr id="166" name="直線矢印コネクタ 165">
                <a:extLst>
                  <a:ext uri="{FF2B5EF4-FFF2-40B4-BE49-F238E27FC236}">
                    <a16:creationId xmlns:a16="http://schemas.microsoft.com/office/drawing/2014/main" id="{C528FBBC-6658-BE01-84D6-FA642D12BE6C}"/>
                  </a:ext>
                </a:extLst>
              </p:cNvPr>
              <p:cNvCxnSpPr>
                <a:cxnSpLocks/>
                <a:stCxn id="149" idx="3"/>
                <a:endCxn id="165" idx="1"/>
              </p:cNvCxnSpPr>
              <p:nvPr/>
            </p:nvCxnSpPr>
            <p:spPr>
              <a:xfrm flipV="1">
                <a:off x="3312544" y="3727811"/>
                <a:ext cx="187230" cy="134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7" name="正方形/長方形 166">
                <a:extLst>
                  <a:ext uri="{FF2B5EF4-FFF2-40B4-BE49-F238E27FC236}">
                    <a16:creationId xmlns:a16="http://schemas.microsoft.com/office/drawing/2014/main" id="{E2BEB254-EF63-FF93-6A1E-D3CEE8825BDF}"/>
                  </a:ext>
                </a:extLst>
              </p:cNvPr>
              <p:cNvSpPr/>
              <p:nvPr/>
            </p:nvSpPr>
            <p:spPr>
              <a:xfrm>
                <a:off x="3499774" y="4020551"/>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[0.6,</a:t>
                </a:r>
                <a:r>
                  <a:rPr kumimoji="1" lang="ja-JP" altLang="en-US" sz="1100" dirty="0"/>
                  <a:t> </a:t>
                </a:r>
                <a:r>
                  <a:rPr kumimoji="1" lang="en-US" altLang="ja-JP" sz="1100" dirty="0"/>
                  <a:t>0.3,</a:t>
                </a:r>
                <a:r>
                  <a:rPr kumimoji="1" lang="ja-JP" altLang="en-US" sz="1100" dirty="0"/>
                  <a:t> </a:t>
                </a:r>
                <a:r>
                  <a:rPr kumimoji="1" lang="en-US" altLang="ja-JP" sz="1100" dirty="0"/>
                  <a:t>0.7...]</a:t>
                </a:r>
                <a:endParaRPr kumimoji="1" lang="ja-JP" altLang="en-US" sz="1100" dirty="0"/>
              </a:p>
            </p:txBody>
          </p:sp>
          <p:cxnSp>
            <p:nvCxnSpPr>
              <p:cNvPr id="168" name="直線矢印コネクタ 167">
                <a:extLst>
                  <a:ext uri="{FF2B5EF4-FFF2-40B4-BE49-F238E27FC236}">
                    <a16:creationId xmlns:a16="http://schemas.microsoft.com/office/drawing/2014/main" id="{2983CBBC-D47A-4DD6-A987-18DA53BEDEEF}"/>
                  </a:ext>
                </a:extLst>
              </p:cNvPr>
              <p:cNvCxnSpPr>
                <a:cxnSpLocks/>
                <a:stCxn id="150" idx="3"/>
                <a:endCxn id="167" idx="1"/>
              </p:cNvCxnSpPr>
              <p:nvPr/>
            </p:nvCxnSpPr>
            <p:spPr>
              <a:xfrm>
                <a:off x="3312544" y="4187014"/>
                <a:ext cx="187230" cy="65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9" name="雲 168">
                <a:extLst>
                  <a:ext uri="{FF2B5EF4-FFF2-40B4-BE49-F238E27FC236}">
                    <a16:creationId xmlns:a16="http://schemas.microsoft.com/office/drawing/2014/main" id="{51C15D84-EE67-BA8E-8006-29843B44EE27}"/>
                  </a:ext>
                </a:extLst>
              </p:cNvPr>
              <p:cNvSpPr/>
              <p:nvPr/>
            </p:nvSpPr>
            <p:spPr>
              <a:xfrm>
                <a:off x="5398238" y="2306408"/>
                <a:ext cx="1837508" cy="1484269"/>
              </a:xfrm>
              <a:prstGeom prst="clou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nvGrpSpPr>
              <p:cNvPr id="170" name="グループ化 169">
                <a:extLst>
                  <a:ext uri="{FF2B5EF4-FFF2-40B4-BE49-F238E27FC236}">
                    <a16:creationId xmlns:a16="http://schemas.microsoft.com/office/drawing/2014/main" id="{DBDB8EF6-D4A4-E079-8556-4A354EE7AADC}"/>
                  </a:ext>
                </a:extLst>
              </p:cNvPr>
              <p:cNvGrpSpPr/>
              <p:nvPr/>
            </p:nvGrpSpPr>
            <p:grpSpPr>
              <a:xfrm>
                <a:off x="7803985" y="2170225"/>
                <a:ext cx="1922408" cy="1604911"/>
                <a:chOff x="7914967" y="2171060"/>
                <a:chExt cx="1922408" cy="1604911"/>
              </a:xfrm>
            </p:grpSpPr>
            <p:sp>
              <p:nvSpPr>
                <p:cNvPr id="185" name="雲 184">
                  <a:extLst>
                    <a:ext uri="{FF2B5EF4-FFF2-40B4-BE49-F238E27FC236}">
                      <a16:creationId xmlns:a16="http://schemas.microsoft.com/office/drawing/2014/main" id="{318446D5-99CF-F179-03A1-4041B80756BC}"/>
                    </a:ext>
                  </a:extLst>
                </p:cNvPr>
                <p:cNvSpPr/>
                <p:nvPr/>
              </p:nvSpPr>
              <p:spPr>
                <a:xfrm>
                  <a:off x="8130504" y="2284778"/>
                  <a:ext cx="452844" cy="365790"/>
                </a:xfrm>
                <a:prstGeom prst="cloud">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86" name="雲 185">
                  <a:extLst>
                    <a:ext uri="{FF2B5EF4-FFF2-40B4-BE49-F238E27FC236}">
                      <a16:creationId xmlns:a16="http://schemas.microsoft.com/office/drawing/2014/main" id="{7ADCD709-48F1-F464-54E5-A666913681F4}"/>
                    </a:ext>
                  </a:extLst>
                </p:cNvPr>
                <p:cNvSpPr/>
                <p:nvPr/>
              </p:nvSpPr>
              <p:spPr>
                <a:xfrm>
                  <a:off x="8583348" y="2184367"/>
                  <a:ext cx="452844" cy="365790"/>
                </a:xfrm>
                <a:prstGeom prst="clou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87" name="雲 186">
                  <a:extLst>
                    <a:ext uri="{FF2B5EF4-FFF2-40B4-BE49-F238E27FC236}">
                      <a16:creationId xmlns:a16="http://schemas.microsoft.com/office/drawing/2014/main" id="{437FC31C-B6FD-1FED-1DF8-D708E299CA2C}"/>
                    </a:ext>
                  </a:extLst>
                </p:cNvPr>
                <p:cNvSpPr/>
                <p:nvPr/>
              </p:nvSpPr>
              <p:spPr>
                <a:xfrm>
                  <a:off x="9036192" y="2171060"/>
                  <a:ext cx="452844" cy="365790"/>
                </a:xfrm>
                <a:prstGeom prst="cloud">
                  <a:avLst/>
                </a:prstGeom>
                <a:solidFill>
                  <a:srgbClr val="00B050"/>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kumimoji="1" lang="ja-JP" altLang="en-US"/>
                </a:p>
              </p:txBody>
            </p:sp>
            <p:sp>
              <p:nvSpPr>
                <p:cNvPr id="188" name="雲 187">
                  <a:extLst>
                    <a:ext uri="{FF2B5EF4-FFF2-40B4-BE49-F238E27FC236}">
                      <a16:creationId xmlns:a16="http://schemas.microsoft.com/office/drawing/2014/main" id="{0AE5552B-8302-D273-6415-2D3BAC27D82A}"/>
                    </a:ext>
                  </a:extLst>
                </p:cNvPr>
                <p:cNvSpPr/>
                <p:nvPr/>
              </p:nvSpPr>
              <p:spPr>
                <a:xfrm>
                  <a:off x="9314869" y="2328304"/>
                  <a:ext cx="452844" cy="365790"/>
                </a:xfrm>
                <a:prstGeom prst="cloud">
                  <a:avLst/>
                </a:prstGeom>
                <a:solidFill>
                  <a:srgbClr val="92D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89" name="雲 188">
                  <a:extLst>
                    <a:ext uri="{FF2B5EF4-FFF2-40B4-BE49-F238E27FC236}">
                      <a16:creationId xmlns:a16="http://schemas.microsoft.com/office/drawing/2014/main" id="{807EEA0C-F2E3-73AC-CE83-B976095D088D}"/>
                    </a:ext>
                  </a:extLst>
                </p:cNvPr>
                <p:cNvSpPr/>
                <p:nvPr/>
              </p:nvSpPr>
              <p:spPr>
                <a:xfrm>
                  <a:off x="8862025" y="2432577"/>
                  <a:ext cx="452844" cy="365790"/>
                </a:xfrm>
                <a:prstGeom prst="cloud">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0" name="雲 189">
                  <a:extLst>
                    <a:ext uri="{FF2B5EF4-FFF2-40B4-BE49-F238E27FC236}">
                      <a16:creationId xmlns:a16="http://schemas.microsoft.com/office/drawing/2014/main" id="{79174C04-D46B-98AE-7F82-E0F47F8ED496}"/>
                    </a:ext>
                  </a:extLst>
                </p:cNvPr>
                <p:cNvSpPr/>
                <p:nvPr/>
              </p:nvSpPr>
              <p:spPr>
                <a:xfrm>
                  <a:off x="8378692" y="2520019"/>
                  <a:ext cx="452844" cy="365790"/>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1" name="雲 190">
                  <a:extLst>
                    <a:ext uri="{FF2B5EF4-FFF2-40B4-BE49-F238E27FC236}">
                      <a16:creationId xmlns:a16="http://schemas.microsoft.com/office/drawing/2014/main" id="{AD6BFE82-DAE8-ABEF-5177-42FA8044D148}"/>
                    </a:ext>
                  </a:extLst>
                </p:cNvPr>
                <p:cNvSpPr/>
                <p:nvPr/>
              </p:nvSpPr>
              <p:spPr>
                <a:xfrm>
                  <a:off x="7982454" y="2606891"/>
                  <a:ext cx="452844" cy="365790"/>
                </a:xfrm>
                <a:prstGeom prst="cloud">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2" name="雲 191">
                  <a:extLst>
                    <a:ext uri="{FF2B5EF4-FFF2-40B4-BE49-F238E27FC236}">
                      <a16:creationId xmlns:a16="http://schemas.microsoft.com/office/drawing/2014/main" id="{296D04CC-8C9F-AC1A-91E8-DA56570E8F14}"/>
                    </a:ext>
                  </a:extLst>
                </p:cNvPr>
                <p:cNvSpPr/>
                <p:nvPr/>
              </p:nvSpPr>
              <p:spPr>
                <a:xfrm>
                  <a:off x="8300323" y="2876658"/>
                  <a:ext cx="452844" cy="365790"/>
                </a:xfrm>
                <a:prstGeom prst="cloud">
                  <a:avLst/>
                </a:prstGeom>
                <a:solidFill>
                  <a:srgbClr val="7030A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a:p>
              </p:txBody>
            </p:sp>
            <p:sp>
              <p:nvSpPr>
                <p:cNvPr id="193" name="雲 192">
                  <a:extLst>
                    <a:ext uri="{FF2B5EF4-FFF2-40B4-BE49-F238E27FC236}">
                      <a16:creationId xmlns:a16="http://schemas.microsoft.com/office/drawing/2014/main" id="{A3898305-BE17-0CD0-E9CF-D98511C03126}"/>
                    </a:ext>
                  </a:extLst>
                </p:cNvPr>
                <p:cNvSpPr/>
                <p:nvPr/>
              </p:nvSpPr>
              <p:spPr>
                <a:xfrm>
                  <a:off x="8735747" y="2687061"/>
                  <a:ext cx="452844" cy="365790"/>
                </a:xfrm>
                <a:prstGeom prst="cloud">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ja-JP" altLang="en-US"/>
                </a:p>
              </p:txBody>
            </p:sp>
            <p:sp>
              <p:nvSpPr>
                <p:cNvPr id="194" name="雲 193">
                  <a:extLst>
                    <a:ext uri="{FF2B5EF4-FFF2-40B4-BE49-F238E27FC236}">
                      <a16:creationId xmlns:a16="http://schemas.microsoft.com/office/drawing/2014/main" id="{643B68FD-5AE9-DCCD-3F62-439513B1945C}"/>
                    </a:ext>
                  </a:extLst>
                </p:cNvPr>
                <p:cNvSpPr/>
                <p:nvPr/>
              </p:nvSpPr>
              <p:spPr>
                <a:xfrm>
                  <a:off x="9249556" y="2615472"/>
                  <a:ext cx="452844" cy="365790"/>
                </a:xfrm>
                <a:prstGeom prst="cloud">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5" name="雲 194">
                  <a:extLst>
                    <a:ext uri="{FF2B5EF4-FFF2-40B4-BE49-F238E27FC236}">
                      <a16:creationId xmlns:a16="http://schemas.microsoft.com/office/drawing/2014/main" id="{B24017AA-6A70-1801-F0B8-F26B77B1259B}"/>
                    </a:ext>
                  </a:extLst>
                </p:cNvPr>
                <p:cNvSpPr/>
                <p:nvPr/>
              </p:nvSpPr>
              <p:spPr>
                <a:xfrm>
                  <a:off x="8979583" y="2869956"/>
                  <a:ext cx="452844" cy="365790"/>
                </a:xfrm>
                <a:prstGeom prst="cloud">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6" name="雲 195">
                  <a:extLst>
                    <a:ext uri="{FF2B5EF4-FFF2-40B4-BE49-F238E27FC236}">
                      <a16:creationId xmlns:a16="http://schemas.microsoft.com/office/drawing/2014/main" id="{AF1BBD2E-8F7C-9D3C-A391-BB625A2D375A}"/>
                    </a:ext>
                  </a:extLst>
                </p:cNvPr>
                <p:cNvSpPr/>
                <p:nvPr/>
              </p:nvSpPr>
              <p:spPr>
                <a:xfrm>
                  <a:off x="9384531" y="2941545"/>
                  <a:ext cx="452844" cy="365790"/>
                </a:xfrm>
                <a:prstGeom prst="cloud">
                  <a:avLst/>
                </a:prstGeom>
                <a:solidFill>
                  <a:schemeClr val="tx2"/>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97" name="雲 196">
                  <a:extLst>
                    <a:ext uri="{FF2B5EF4-FFF2-40B4-BE49-F238E27FC236}">
                      <a16:creationId xmlns:a16="http://schemas.microsoft.com/office/drawing/2014/main" id="{B10E1D77-34C2-DC85-173E-2C2C1BA3FC34}"/>
                    </a:ext>
                  </a:extLst>
                </p:cNvPr>
                <p:cNvSpPr/>
                <p:nvPr/>
              </p:nvSpPr>
              <p:spPr>
                <a:xfrm>
                  <a:off x="9284380" y="3264321"/>
                  <a:ext cx="452844" cy="365790"/>
                </a:xfrm>
                <a:prstGeom prst="cloud">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8" name="雲 197">
                  <a:extLst>
                    <a:ext uri="{FF2B5EF4-FFF2-40B4-BE49-F238E27FC236}">
                      <a16:creationId xmlns:a16="http://schemas.microsoft.com/office/drawing/2014/main" id="{44C0C764-47BF-94A8-DB2C-CBA708C13447}"/>
                    </a:ext>
                  </a:extLst>
                </p:cNvPr>
                <p:cNvSpPr/>
                <p:nvPr/>
              </p:nvSpPr>
              <p:spPr>
                <a:xfrm>
                  <a:off x="8822816" y="3404755"/>
                  <a:ext cx="452844" cy="365790"/>
                </a:xfrm>
                <a:prstGeom prst="cloud">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9" name="雲 198">
                  <a:extLst>
                    <a:ext uri="{FF2B5EF4-FFF2-40B4-BE49-F238E27FC236}">
                      <a16:creationId xmlns:a16="http://schemas.microsoft.com/office/drawing/2014/main" id="{2A48AED8-711E-12DB-AF0C-4858A5C2D60A}"/>
                    </a:ext>
                  </a:extLst>
                </p:cNvPr>
                <p:cNvSpPr/>
                <p:nvPr/>
              </p:nvSpPr>
              <p:spPr>
                <a:xfrm>
                  <a:off x="8513668" y="3322608"/>
                  <a:ext cx="452844" cy="365790"/>
                </a:xfrm>
                <a:prstGeom prst="cloud">
                  <a:avLst/>
                </a:prstGeom>
                <a:solidFill>
                  <a:schemeClr val="accent2">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ja-JP" altLang="en-US"/>
                </a:p>
              </p:txBody>
            </p:sp>
            <p:sp>
              <p:nvSpPr>
                <p:cNvPr id="200" name="雲 199">
                  <a:extLst>
                    <a:ext uri="{FF2B5EF4-FFF2-40B4-BE49-F238E27FC236}">
                      <a16:creationId xmlns:a16="http://schemas.microsoft.com/office/drawing/2014/main" id="{2ADF0B23-3BEF-2E97-39D0-E8DC73AF306D}"/>
                    </a:ext>
                  </a:extLst>
                </p:cNvPr>
                <p:cNvSpPr/>
                <p:nvPr/>
              </p:nvSpPr>
              <p:spPr>
                <a:xfrm>
                  <a:off x="8592057" y="2996331"/>
                  <a:ext cx="452844" cy="365790"/>
                </a:xfrm>
                <a:prstGeom prst="cloud">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kumimoji="1" lang="ja-JP" altLang="en-US"/>
                </a:p>
              </p:txBody>
            </p:sp>
            <p:sp>
              <p:nvSpPr>
                <p:cNvPr id="201" name="雲 200">
                  <a:extLst>
                    <a:ext uri="{FF2B5EF4-FFF2-40B4-BE49-F238E27FC236}">
                      <a16:creationId xmlns:a16="http://schemas.microsoft.com/office/drawing/2014/main" id="{02260EEF-79D0-6AA0-80D2-2C31F8A711C4}"/>
                    </a:ext>
                  </a:extLst>
                </p:cNvPr>
                <p:cNvSpPr/>
                <p:nvPr/>
              </p:nvSpPr>
              <p:spPr>
                <a:xfrm>
                  <a:off x="8975232" y="3082188"/>
                  <a:ext cx="452844" cy="365790"/>
                </a:xfrm>
                <a:prstGeom prst="cloud">
                  <a:avLst/>
                </a:prstGeom>
                <a:solidFill>
                  <a:srgbClr val="00B0F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202" name="雲 201">
                  <a:extLst>
                    <a:ext uri="{FF2B5EF4-FFF2-40B4-BE49-F238E27FC236}">
                      <a16:creationId xmlns:a16="http://schemas.microsoft.com/office/drawing/2014/main" id="{5B711240-35D6-0A8F-86D4-74FFD872B519}"/>
                    </a:ext>
                  </a:extLst>
                </p:cNvPr>
                <p:cNvSpPr/>
                <p:nvPr/>
              </p:nvSpPr>
              <p:spPr>
                <a:xfrm>
                  <a:off x="8052104" y="3410181"/>
                  <a:ext cx="452844" cy="365790"/>
                </a:xfrm>
                <a:prstGeom prst="cloud">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a:p>
              </p:txBody>
            </p:sp>
            <p:sp>
              <p:nvSpPr>
                <p:cNvPr id="203" name="雲 202">
                  <a:extLst>
                    <a:ext uri="{FF2B5EF4-FFF2-40B4-BE49-F238E27FC236}">
                      <a16:creationId xmlns:a16="http://schemas.microsoft.com/office/drawing/2014/main" id="{797F16E8-06C2-B8CD-1307-491B6D4AD108}"/>
                    </a:ext>
                  </a:extLst>
                </p:cNvPr>
                <p:cNvSpPr/>
                <p:nvPr/>
              </p:nvSpPr>
              <p:spPr>
                <a:xfrm>
                  <a:off x="8123957" y="3131964"/>
                  <a:ext cx="452844" cy="365790"/>
                </a:xfrm>
                <a:prstGeom prst="cloud">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204" name="雲 203">
                  <a:extLst>
                    <a:ext uri="{FF2B5EF4-FFF2-40B4-BE49-F238E27FC236}">
                      <a16:creationId xmlns:a16="http://schemas.microsoft.com/office/drawing/2014/main" id="{94736F7A-4D56-E53C-0205-31695D023312}"/>
                    </a:ext>
                  </a:extLst>
                </p:cNvPr>
                <p:cNvSpPr/>
                <p:nvPr/>
              </p:nvSpPr>
              <p:spPr>
                <a:xfrm>
                  <a:off x="7914967" y="2868824"/>
                  <a:ext cx="452844" cy="365790"/>
                </a:xfrm>
                <a:prstGeom prst="cloud">
                  <a:avLst/>
                </a:prstGeom>
                <a:solidFill>
                  <a:schemeClr val="accent6">
                    <a:lumMod val="40000"/>
                    <a:lumOff val="6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grpSp>
            <p:nvGrpSpPr>
              <p:cNvPr id="171" name="グループ化 170">
                <a:extLst>
                  <a:ext uri="{FF2B5EF4-FFF2-40B4-BE49-F238E27FC236}">
                    <a16:creationId xmlns:a16="http://schemas.microsoft.com/office/drawing/2014/main" id="{35B7F21F-9D0F-6228-2701-2B0B7B5299AE}"/>
                  </a:ext>
                </a:extLst>
              </p:cNvPr>
              <p:cNvGrpSpPr/>
              <p:nvPr/>
            </p:nvGrpSpPr>
            <p:grpSpPr>
              <a:xfrm>
                <a:off x="10109575" y="2266126"/>
                <a:ext cx="1911588" cy="1468424"/>
                <a:chOff x="10089931" y="2239759"/>
                <a:chExt cx="1911588" cy="1468424"/>
              </a:xfrm>
            </p:grpSpPr>
            <p:sp>
              <p:nvSpPr>
                <p:cNvPr id="180" name="雲 179">
                  <a:extLst>
                    <a:ext uri="{FF2B5EF4-FFF2-40B4-BE49-F238E27FC236}">
                      <a16:creationId xmlns:a16="http://schemas.microsoft.com/office/drawing/2014/main" id="{49BE40E6-0D45-4DFF-CB7C-94D3523CFAF8}"/>
                    </a:ext>
                  </a:extLst>
                </p:cNvPr>
                <p:cNvSpPr/>
                <p:nvPr/>
              </p:nvSpPr>
              <p:spPr>
                <a:xfrm>
                  <a:off x="10192312" y="2258672"/>
                  <a:ext cx="931838" cy="735502"/>
                </a:xfrm>
                <a:prstGeom prst="cloud">
                  <a:avLst/>
                </a:prstGeom>
                <a:solidFill>
                  <a:schemeClr val="accent2">
                    <a:lumMod val="60000"/>
                    <a:lumOff val="4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81" name="雲 180">
                  <a:extLst>
                    <a:ext uri="{FF2B5EF4-FFF2-40B4-BE49-F238E27FC236}">
                      <a16:creationId xmlns:a16="http://schemas.microsoft.com/office/drawing/2014/main" id="{6A58F31B-5BED-E196-CD4A-1064797581E9}"/>
                    </a:ext>
                  </a:extLst>
                </p:cNvPr>
                <p:cNvSpPr/>
                <p:nvPr/>
              </p:nvSpPr>
              <p:spPr>
                <a:xfrm>
                  <a:off x="11069681" y="2239759"/>
                  <a:ext cx="931838" cy="735502"/>
                </a:xfrm>
                <a:prstGeom prst="cloud">
                  <a:avLst/>
                </a:prstGeom>
                <a:solidFill>
                  <a:srgbClr val="C000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82" name="雲 181">
                  <a:extLst>
                    <a:ext uri="{FF2B5EF4-FFF2-40B4-BE49-F238E27FC236}">
                      <a16:creationId xmlns:a16="http://schemas.microsoft.com/office/drawing/2014/main" id="{71E799DB-2B0E-563C-DCA8-27CE6B4ABA60}"/>
                    </a:ext>
                  </a:extLst>
                </p:cNvPr>
                <p:cNvSpPr/>
                <p:nvPr/>
              </p:nvSpPr>
              <p:spPr>
                <a:xfrm>
                  <a:off x="11021769" y="2893855"/>
                  <a:ext cx="931838" cy="735502"/>
                </a:xfrm>
                <a:prstGeom prst="cloud">
                  <a:avLst/>
                </a:prstGeom>
                <a:solidFill>
                  <a:srgbClr val="0070C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dirty="0"/>
                </a:p>
              </p:txBody>
            </p:sp>
            <p:sp>
              <p:nvSpPr>
                <p:cNvPr id="183" name="雲 182">
                  <a:extLst>
                    <a:ext uri="{FF2B5EF4-FFF2-40B4-BE49-F238E27FC236}">
                      <a16:creationId xmlns:a16="http://schemas.microsoft.com/office/drawing/2014/main" id="{BEC2FECD-061B-0876-ABDD-4ABF603F0817}"/>
                    </a:ext>
                  </a:extLst>
                </p:cNvPr>
                <p:cNvSpPr/>
                <p:nvPr/>
              </p:nvSpPr>
              <p:spPr>
                <a:xfrm>
                  <a:off x="10089931" y="2972681"/>
                  <a:ext cx="931838" cy="735502"/>
                </a:xfrm>
                <a:prstGeom prst="cloud">
                  <a:avLst/>
                </a:prstGeom>
                <a:solidFill>
                  <a:schemeClr val="accent1">
                    <a:lumMod val="40000"/>
                    <a:lumOff val="6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84" name="雲 183">
                  <a:extLst>
                    <a:ext uri="{FF2B5EF4-FFF2-40B4-BE49-F238E27FC236}">
                      <a16:creationId xmlns:a16="http://schemas.microsoft.com/office/drawing/2014/main" id="{26B5728D-7A0D-36E4-13F5-FEEB3CED3587}"/>
                    </a:ext>
                  </a:extLst>
                </p:cNvPr>
                <p:cNvSpPr/>
                <p:nvPr/>
              </p:nvSpPr>
              <p:spPr>
                <a:xfrm>
                  <a:off x="10542765" y="2655156"/>
                  <a:ext cx="931838" cy="735502"/>
                </a:xfrm>
                <a:prstGeom prst="cloud">
                  <a:avLst/>
                </a:prstGeom>
                <a:solidFill>
                  <a:srgbClr val="92D05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sp>
            <p:nvSpPr>
              <p:cNvPr id="172" name="矢印: 右 171">
                <a:extLst>
                  <a:ext uri="{FF2B5EF4-FFF2-40B4-BE49-F238E27FC236}">
                    <a16:creationId xmlns:a16="http://schemas.microsoft.com/office/drawing/2014/main" id="{2FB0ADE7-F534-FCBB-39F7-D9CD148CA38B}"/>
                  </a:ext>
                </a:extLst>
              </p:cNvPr>
              <p:cNvSpPr/>
              <p:nvPr/>
            </p:nvSpPr>
            <p:spPr>
              <a:xfrm>
                <a:off x="4945400" y="2940710"/>
                <a:ext cx="357038" cy="2461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3" name="矢印: 右 172">
                <a:extLst>
                  <a:ext uri="{FF2B5EF4-FFF2-40B4-BE49-F238E27FC236}">
                    <a16:creationId xmlns:a16="http://schemas.microsoft.com/office/drawing/2014/main" id="{6EA3B841-5C88-A4FE-1533-5CA74D9EC3C3}"/>
                  </a:ext>
                </a:extLst>
              </p:cNvPr>
              <p:cNvSpPr/>
              <p:nvPr/>
            </p:nvSpPr>
            <p:spPr>
              <a:xfrm>
                <a:off x="7348977" y="2924729"/>
                <a:ext cx="357038" cy="2461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4" name="矢印: 右 173">
                <a:extLst>
                  <a:ext uri="{FF2B5EF4-FFF2-40B4-BE49-F238E27FC236}">
                    <a16:creationId xmlns:a16="http://schemas.microsoft.com/office/drawing/2014/main" id="{FE731A22-A3B6-36D2-789D-9D9A77A12901}"/>
                  </a:ext>
                </a:extLst>
              </p:cNvPr>
              <p:cNvSpPr/>
              <p:nvPr/>
            </p:nvSpPr>
            <p:spPr>
              <a:xfrm>
                <a:off x="9808039" y="2911453"/>
                <a:ext cx="357038" cy="2461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5" name="テキスト ボックス 174">
                <a:extLst>
                  <a:ext uri="{FF2B5EF4-FFF2-40B4-BE49-F238E27FC236}">
                    <a16:creationId xmlns:a16="http://schemas.microsoft.com/office/drawing/2014/main" id="{FC977508-DC73-DD78-A141-DB28B70A771C}"/>
                  </a:ext>
                </a:extLst>
              </p:cNvPr>
              <p:cNvSpPr txBox="1"/>
              <p:nvPr/>
            </p:nvSpPr>
            <p:spPr>
              <a:xfrm>
                <a:off x="900293" y="4386641"/>
                <a:ext cx="1865724" cy="573014"/>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sz="1400" dirty="0"/>
                  <a:t>①抽出</a:t>
                </a:r>
                <a:endParaRPr kumimoji="1" lang="en-US" altLang="ja-JP" sz="1400" dirty="0"/>
              </a:p>
              <a:p>
                <a:pPr algn="ctr"/>
                <a:r>
                  <a:rPr lang="ja-JP" altLang="en-US" sz="1400" dirty="0"/>
                  <a:t>意見分割</a:t>
                </a:r>
                <a:endParaRPr kumimoji="1" lang="ja-JP" altLang="en-US" sz="1400" dirty="0"/>
              </a:p>
            </p:txBody>
          </p:sp>
          <p:sp>
            <p:nvSpPr>
              <p:cNvPr id="176" name="テキスト ボックス 175">
                <a:extLst>
                  <a:ext uri="{FF2B5EF4-FFF2-40B4-BE49-F238E27FC236}">
                    <a16:creationId xmlns:a16="http://schemas.microsoft.com/office/drawing/2014/main" id="{5AD5D6AD-F051-F6AA-B82F-84F8CE081567}"/>
                  </a:ext>
                </a:extLst>
              </p:cNvPr>
              <p:cNvSpPr txBox="1"/>
              <p:nvPr/>
            </p:nvSpPr>
            <p:spPr>
              <a:xfrm>
                <a:off x="2553500" y="4392937"/>
                <a:ext cx="1704666" cy="573014"/>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sz="1400" dirty="0"/>
                  <a:t>②埋め込み</a:t>
                </a:r>
                <a:endParaRPr kumimoji="1" lang="en-US" altLang="ja-JP" sz="1400" dirty="0"/>
              </a:p>
              <a:p>
                <a:pPr algn="ctr"/>
                <a:r>
                  <a:rPr lang="ja-JP" altLang="en-US" sz="1400" dirty="0"/>
                  <a:t>ベクトル化</a:t>
                </a:r>
                <a:endParaRPr kumimoji="1" lang="ja-JP" altLang="en-US" sz="1400" dirty="0"/>
              </a:p>
            </p:txBody>
          </p:sp>
          <p:sp>
            <p:nvSpPr>
              <p:cNvPr id="177" name="テキスト ボックス 176">
                <a:extLst>
                  <a:ext uri="{FF2B5EF4-FFF2-40B4-BE49-F238E27FC236}">
                    <a16:creationId xmlns:a16="http://schemas.microsoft.com/office/drawing/2014/main" id="{048273DC-A8AD-D02C-C691-0D0BC2DA0F9D}"/>
                  </a:ext>
                </a:extLst>
              </p:cNvPr>
              <p:cNvSpPr txBox="1"/>
              <p:nvPr/>
            </p:nvSpPr>
            <p:spPr>
              <a:xfrm>
                <a:off x="4271586" y="4386641"/>
                <a:ext cx="1704666" cy="573014"/>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en-US" altLang="ja-JP" sz="1400" dirty="0"/>
                  <a:t>UMAP</a:t>
                </a:r>
              </a:p>
              <a:p>
                <a:pPr algn="ctr"/>
                <a:r>
                  <a:rPr kumimoji="1" lang="ja-JP" altLang="en-US" sz="1400" dirty="0"/>
                  <a:t>次元圧縮</a:t>
                </a:r>
              </a:p>
            </p:txBody>
          </p:sp>
          <p:sp>
            <p:nvSpPr>
              <p:cNvPr id="178" name="テキスト ボックス 177">
                <a:extLst>
                  <a:ext uri="{FF2B5EF4-FFF2-40B4-BE49-F238E27FC236}">
                    <a16:creationId xmlns:a16="http://schemas.microsoft.com/office/drawing/2014/main" id="{83870DA9-E244-BC5F-909A-6CE691539BFE}"/>
                  </a:ext>
                </a:extLst>
              </p:cNvPr>
              <p:cNvSpPr txBox="1"/>
              <p:nvPr/>
            </p:nvSpPr>
            <p:spPr>
              <a:xfrm>
                <a:off x="6675162" y="4383461"/>
                <a:ext cx="1704666" cy="57301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en-US" altLang="ja-JP" sz="1400" dirty="0"/>
                  <a:t>k-means</a:t>
                </a:r>
              </a:p>
              <a:p>
                <a:pPr algn="ctr"/>
                <a:r>
                  <a:rPr lang="ja-JP" altLang="en-US" sz="1400" dirty="0"/>
                  <a:t>クラスタ分割</a:t>
                </a:r>
                <a:endParaRPr kumimoji="1" lang="ja-JP" altLang="en-US" sz="1400" dirty="0"/>
              </a:p>
            </p:txBody>
          </p:sp>
          <p:sp>
            <p:nvSpPr>
              <p:cNvPr id="179" name="テキスト ボックス 178">
                <a:extLst>
                  <a:ext uri="{FF2B5EF4-FFF2-40B4-BE49-F238E27FC236}">
                    <a16:creationId xmlns:a16="http://schemas.microsoft.com/office/drawing/2014/main" id="{D7E8960C-BCEA-080C-0D20-B022DEB19852}"/>
                  </a:ext>
                </a:extLst>
              </p:cNvPr>
              <p:cNvSpPr txBox="1"/>
              <p:nvPr/>
            </p:nvSpPr>
            <p:spPr>
              <a:xfrm>
                <a:off x="9150856" y="4362544"/>
                <a:ext cx="1704666" cy="573013"/>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en-US" altLang="ja-JP" sz="1400" dirty="0"/>
                  <a:t>Ward</a:t>
                </a:r>
                <a:r>
                  <a:rPr kumimoji="1" lang="ja-JP" altLang="en-US" sz="1400" dirty="0"/>
                  <a:t>法</a:t>
                </a:r>
                <a:endParaRPr kumimoji="1" lang="en-US" altLang="ja-JP" sz="1400" dirty="0"/>
              </a:p>
              <a:p>
                <a:pPr algn="ctr"/>
                <a:r>
                  <a:rPr lang="ja-JP" altLang="en-US" sz="1400" dirty="0"/>
                  <a:t>クラスタ統合</a:t>
                </a:r>
                <a:endParaRPr kumimoji="1" lang="ja-JP" altLang="en-US" sz="1400" dirty="0"/>
              </a:p>
            </p:txBody>
          </p:sp>
        </p:grpSp>
        <p:sp>
          <p:nvSpPr>
            <p:cNvPr id="141" name="テキスト ボックス 140">
              <a:extLst>
                <a:ext uri="{FF2B5EF4-FFF2-40B4-BE49-F238E27FC236}">
                  <a16:creationId xmlns:a16="http://schemas.microsoft.com/office/drawing/2014/main" id="{C890D120-4DE0-C929-720A-4FC9B5806AAD}"/>
                </a:ext>
              </a:extLst>
            </p:cNvPr>
            <p:cNvSpPr txBox="1"/>
            <p:nvPr/>
          </p:nvSpPr>
          <p:spPr>
            <a:xfrm>
              <a:off x="6459516" y="3136651"/>
              <a:ext cx="3797026" cy="404480"/>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③意見グループ化</a:t>
              </a:r>
            </a:p>
          </p:txBody>
        </p:sp>
      </p:grpSp>
      <p:grpSp>
        <p:nvGrpSpPr>
          <p:cNvPr id="205" name="グループ化 204">
            <a:extLst>
              <a:ext uri="{FF2B5EF4-FFF2-40B4-BE49-F238E27FC236}">
                <a16:creationId xmlns:a16="http://schemas.microsoft.com/office/drawing/2014/main" id="{6894CB96-4923-B6DE-717D-54CB75415AB9}"/>
              </a:ext>
            </a:extLst>
          </p:cNvPr>
          <p:cNvGrpSpPr/>
          <p:nvPr/>
        </p:nvGrpSpPr>
        <p:grpSpPr>
          <a:xfrm>
            <a:off x="2116150" y="4577334"/>
            <a:ext cx="2222090" cy="1855099"/>
            <a:chOff x="7914967" y="2171060"/>
            <a:chExt cx="1922408" cy="1604911"/>
          </a:xfrm>
        </p:grpSpPr>
        <p:sp>
          <p:nvSpPr>
            <p:cNvPr id="206" name="雲 205">
              <a:extLst>
                <a:ext uri="{FF2B5EF4-FFF2-40B4-BE49-F238E27FC236}">
                  <a16:creationId xmlns:a16="http://schemas.microsoft.com/office/drawing/2014/main" id="{779368BC-C9E4-2EAB-EF00-7A44D4926A37}"/>
                </a:ext>
              </a:extLst>
            </p:cNvPr>
            <p:cNvSpPr/>
            <p:nvPr/>
          </p:nvSpPr>
          <p:spPr>
            <a:xfrm>
              <a:off x="8130504" y="2284778"/>
              <a:ext cx="452844" cy="365790"/>
            </a:xfrm>
            <a:prstGeom prst="cloud">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600" dirty="0"/>
                <a:t>防災</a:t>
              </a:r>
            </a:p>
          </p:txBody>
        </p:sp>
        <p:sp>
          <p:nvSpPr>
            <p:cNvPr id="207" name="雲 206">
              <a:extLst>
                <a:ext uri="{FF2B5EF4-FFF2-40B4-BE49-F238E27FC236}">
                  <a16:creationId xmlns:a16="http://schemas.microsoft.com/office/drawing/2014/main" id="{BE15130F-9C65-D6B8-B362-DE4A15EC62F2}"/>
                </a:ext>
              </a:extLst>
            </p:cNvPr>
            <p:cNvSpPr/>
            <p:nvPr/>
          </p:nvSpPr>
          <p:spPr>
            <a:xfrm>
              <a:off x="8583348" y="2184367"/>
              <a:ext cx="452844" cy="365790"/>
            </a:xfrm>
            <a:prstGeom prst="clou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solidFill>
                    <a:schemeClr val="tx1"/>
                  </a:solidFill>
                </a:rPr>
                <a:t>医療</a:t>
              </a:r>
            </a:p>
          </p:txBody>
        </p:sp>
        <p:sp>
          <p:nvSpPr>
            <p:cNvPr id="208" name="雲 207">
              <a:extLst>
                <a:ext uri="{FF2B5EF4-FFF2-40B4-BE49-F238E27FC236}">
                  <a16:creationId xmlns:a16="http://schemas.microsoft.com/office/drawing/2014/main" id="{785168FE-6FEE-7925-F265-0792D3993349}"/>
                </a:ext>
              </a:extLst>
            </p:cNvPr>
            <p:cNvSpPr/>
            <p:nvPr/>
          </p:nvSpPr>
          <p:spPr>
            <a:xfrm>
              <a:off x="9036192" y="2171060"/>
              <a:ext cx="452844" cy="365790"/>
            </a:xfrm>
            <a:prstGeom prst="cloud">
              <a:avLst/>
            </a:prstGeom>
            <a:solidFill>
              <a:srgbClr val="00B050"/>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ja-JP" altLang="en-US" sz="600" dirty="0"/>
                <a:t>公園</a:t>
              </a:r>
              <a:endParaRPr kumimoji="1" lang="ja-JP" altLang="en-US" sz="600" dirty="0"/>
            </a:p>
          </p:txBody>
        </p:sp>
        <p:sp>
          <p:nvSpPr>
            <p:cNvPr id="209" name="雲 208">
              <a:extLst>
                <a:ext uri="{FF2B5EF4-FFF2-40B4-BE49-F238E27FC236}">
                  <a16:creationId xmlns:a16="http://schemas.microsoft.com/office/drawing/2014/main" id="{94163F4A-BA04-0586-7D86-A2A26D09CCBA}"/>
                </a:ext>
              </a:extLst>
            </p:cNvPr>
            <p:cNvSpPr/>
            <p:nvPr/>
          </p:nvSpPr>
          <p:spPr>
            <a:xfrm>
              <a:off x="9314869" y="2328304"/>
              <a:ext cx="452844" cy="365790"/>
            </a:xfrm>
            <a:prstGeom prst="cloud">
              <a:avLst/>
            </a:prstGeom>
            <a:solidFill>
              <a:srgbClr val="92D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600" dirty="0"/>
                <a:t>運動場</a:t>
              </a:r>
            </a:p>
          </p:txBody>
        </p:sp>
        <p:sp>
          <p:nvSpPr>
            <p:cNvPr id="210" name="雲 209">
              <a:extLst>
                <a:ext uri="{FF2B5EF4-FFF2-40B4-BE49-F238E27FC236}">
                  <a16:creationId xmlns:a16="http://schemas.microsoft.com/office/drawing/2014/main" id="{4BC767DA-6FD8-4DCC-732E-73197C4AC88A}"/>
                </a:ext>
              </a:extLst>
            </p:cNvPr>
            <p:cNvSpPr/>
            <p:nvPr/>
          </p:nvSpPr>
          <p:spPr>
            <a:xfrm>
              <a:off x="8862025" y="2432577"/>
              <a:ext cx="452844" cy="365790"/>
            </a:xfrm>
            <a:prstGeom prst="cloud">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病院</a:t>
              </a:r>
            </a:p>
          </p:txBody>
        </p:sp>
        <p:sp>
          <p:nvSpPr>
            <p:cNvPr id="211" name="雲 210">
              <a:extLst>
                <a:ext uri="{FF2B5EF4-FFF2-40B4-BE49-F238E27FC236}">
                  <a16:creationId xmlns:a16="http://schemas.microsoft.com/office/drawing/2014/main" id="{B4336E50-377C-6877-76C6-356C8DB4D911}"/>
                </a:ext>
              </a:extLst>
            </p:cNvPr>
            <p:cNvSpPr/>
            <p:nvPr/>
          </p:nvSpPr>
          <p:spPr>
            <a:xfrm>
              <a:off x="8378692" y="2520019"/>
              <a:ext cx="452844" cy="365790"/>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健康</a:t>
              </a:r>
            </a:p>
          </p:txBody>
        </p:sp>
        <p:sp>
          <p:nvSpPr>
            <p:cNvPr id="212" name="雲 211">
              <a:extLst>
                <a:ext uri="{FF2B5EF4-FFF2-40B4-BE49-F238E27FC236}">
                  <a16:creationId xmlns:a16="http://schemas.microsoft.com/office/drawing/2014/main" id="{A12A18C4-A2D1-776F-35F8-C8FC85F23E61}"/>
                </a:ext>
              </a:extLst>
            </p:cNvPr>
            <p:cNvSpPr/>
            <p:nvPr/>
          </p:nvSpPr>
          <p:spPr>
            <a:xfrm>
              <a:off x="7982454" y="2606891"/>
              <a:ext cx="452844" cy="365790"/>
            </a:xfrm>
            <a:prstGeom prst="cloud">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安全</a:t>
              </a:r>
            </a:p>
          </p:txBody>
        </p:sp>
        <p:sp>
          <p:nvSpPr>
            <p:cNvPr id="213" name="雲 212">
              <a:extLst>
                <a:ext uri="{FF2B5EF4-FFF2-40B4-BE49-F238E27FC236}">
                  <a16:creationId xmlns:a16="http://schemas.microsoft.com/office/drawing/2014/main" id="{FF86E1A8-17F3-77C1-F47D-B93B9E26DE81}"/>
                </a:ext>
              </a:extLst>
            </p:cNvPr>
            <p:cNvSpPr/>
            <p:nvPr/>
          </p:nvSpPr>
          <p:spPr>
            <a:xfrm>
              <a:off x="8300323" y="2876658"/>
              <a:ext cx="452844" cy="365790"/>
            </a:xfrm>
            <a:prstGeom prst="cloud">
              <a:avLst/>
            </a:prstGeom>
            <a:solidFill>
              <a:srgbClr val="7030A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kumimoji="1" lang="ja-JP" altLang="en-US" sz="600" dirty="0"/>
                <a:t>街路</a:t>
              </a:r>
            </a:p>
          </p:txBody>
        </p:sp>
        <p:sp>
          <p:nvSpPr>
            <p:cNvPr id="214" name="雲 213">
              <a:extLst>
                <a:ext uri="{FF2B5EF4-FFF2-40B4-BE49-F238E27FC236}">
                  <a16:creationId xmlns:a16="http://schemas.microsoft.com/office/drawing/2014/main" id="{FE13952C-3E56-C7EE-2DA3-D17AF456D1D9}"/>
                </a:ext>
              </a:extLst>
            </p:cNvPr>
            <p:cNvSpPr/>
            <p:nvPr/>
          </p:nvSpPr>
          <p:spPr>
            <a:xfrm>
              <a:off x="8735747" y="2687061"/>
              <a:ext cx="452844" cy="365790"/>
            </a:xfrm>
            <a:prstGeom prst="cloud">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sz="600" dirty="0"/>
                <a:t>公民館</a:t>
              </a:r>
            </a:p>
          </p:txBody>
        </p:sp>
        <p:sp>
          <p:nvSpPr>
            <p:cNvPr id="215" name="雲 214">
              <a:extLst>
                <a:ext uri="{FF2B5EF4-FFF2-40B4-BE49-F238E27FC236}">
                  <a16:creationId xmlns:a16="http://schemas.microsoft.com/office/drawing/2014/main" id="{8B238BB4-2489-C241-DB58-427ACAE7755D}"/>
                </a:ext>
              </a:extLst>
            </p:cNvPr>
            <p:cNvSpPr/>
            <p:nvPr/>
          </p:nvSpPr>
          <p:spPr>
            <a:xfrm>
              <a:off x="9249556" y="2615472"/>
              <a:ext cx="452844" cy="365790"/>
            </a:xfrm>
            <a:prstGeom prst="cloud">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solidFill>
                    <a:schemeClr val="tx1"/>
                  </a:solidFill>
                </a:rPr>
                <a:t>野球場</a:t>
              </a:r>
            </a:p>
          </p:txBody>
        </p:sp>
        <p:sp>
          <p:nvSpPr>
            <p:cNvPr id="216" name="雲 215">
              <a:extLst>
                <a:ext uri="{FF2B5EF4-FFF2-40B4-BE49-F238E27FC236}">
                  <a16:creationId xmlns:a16="http://schemas.microsoft.com/office/drawing/2014/main" id="{61F824BA-6BCC-3A75-7C19-0376B5AEF6C5}"/>
                </a:ext>
              </a:extLst>
            </p:cNvPr>
            <p:cNvSpPr/>
            <p:nvPr/>
          </p:nvSpPr>
          <p:spPr>
            <a:xfrm>
              <a:off x="8979583" y="2869956"/>
              <a:ext cx="452844" cy="365790"/>
            </a:xfrm>
            <a:prstGeom prst="cloud">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道路</a:t>
              </a:r>
            </a:p>
          </p:txBody>
        </p:sp>
        <p:sp>
          <p:nvSpPr>
            <p:cNvPr id="217" name="雲 216">
              <a:extLst>
                <a:ext uri="{FF2B5EF4-FFF2-40B4-BE49-F238E27FC236}">
                  <a16:creationId xmlns:a16="http://schemas.microsoft.com/office/drawing/2014/main" id="{D5EBD747-EA58-6CC7-D462-99F865BA0364}"/>
                </a:ext>
              </a:extLst>
            </p:cNvPr>
            <p:cNvSpPr/>
            <p:nvPr/>
          </p:nvSpPr>
          <p:spPr>
            <a:xfrm>
              <a:off x="9384531" y="2941545"/>
              <a:ext cx="452844" cy="365790"/>
            </a:xfrm>
            <a:prstGeom prst="cloud">
              <a:avLst/>
            </a:prstGeom>
            <a:solidFill>
              <a:schemeClr val="tx2"/>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t>陸橋</a:t>
              </a:r>
            </a:p>
          </p:txBody>
        </p:sp>
        <p:sp>
          <p:nvSpPr>
            <p:cNvPr id="218" name="雲 217">
              <a:extLst>
                <a:ext uri="{FF2B5EF4-FFF2-40B4-BE49-F238E27FC236}">
                  <a16:creationId xmlns:a16="http://schemas.microsoft.com/office/drawing/2014/main" id="{1037D5A4-2026-693E-5915-427493322813}"/>
                </a:ext>
              </a:extLst>
            </p:cNvPr>
            <p:cNvSpPr/>
            <p:nvPr/>
          </p:nvSpPr>
          <p:spPr>
            <a:xfrm>
              <a:off x="9284380" y="3264321"/>
              <a:ext cx="452844" cy="365790"/>
            </a:xfrm>
            <a:prstGeom prst="cloud">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商店街</a:t>
              </a:r>
            </a:p>
          </p:txBody>
        </p:sp>
        <p:sp>
          <p:nvSpPr>
            <p:cNvPr id="219" name="雲 218">
              <a:extLst>
                <a:ext uri="{FF2B5EF4-FFF2-40B4-BE49-F238E27FC236}">
                  <a16:creationId xmlns:a16="http://schemas.microsoft.com/office/drawing/2014/main" id="{CDB6D7DF-07D0-C0E5-C804-68498276B42D}"/>
                </a:ext>
              </a:extLst>
            </p:cNvPr>
            <p:cNvSpPr/>
            <p:nvPr/>
          </p:nvSpPr>
          <p:spPr>
            <a:xfrm>
              <a:off x="8822816" y="3404755"/>
              <a:ext cx="452844" cy="365790"/>
            </a:xfrm>
            <a:prstGeom prst="cloud">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公務員</a:t>
              </a:r>
            </a:p>
          </p:txBody>
        </p:sp>
        <p:sp>
          <p:nvSpPr>
            <p:cNvPr id="220" name="雲 219">
              <a:extLst>
                <a:ext uri="{FF2B5EF4-FFF2-40B4-BE49-F238E27FC236}">
                  <a16:creationId xmlns:a16="http://schemas.microsoft.com/office/drawing/2014/main" id="{2647AD03-6768-7D57-DA12-464751B6BCB6}"/>
                </a:ext>
              </a:extLst>
            </p:cNvPr>
            <p:cNvSpPr/>
            <p:nvPr/>
          </p:nvSpPr>
          <p:spPr>
            <a:xfrm>
              <a:off x="8513668" y="3322608"/>
              <a:ext cx="452844" cy="365790"/>
            </a:xfrm>
            <a:prstGeom prst="cloud">
              <a:avLst/>
            </a:prstGeom>
            <a:solidFill>
              <a:schemeClr val="accent2">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sz="600" dirty="0"/>
                <a:t>治安</a:t>
              </a:r>
            </a:p>
          </p:txBody>
        </p:sp>
        <p:sp>
          <p:nvSpPr>
            <p:cNvPr id="221" name="雲 220">
              <a:extLst>
                <a:ext uri="{FF2B5EF4-FFF2-40B4-BE49-F238E27FC236}">
                  <a16:creationId xmlns:a16="http://schemas.microsoft.com/office/drawing/2014/main" id="{F16AD8EE-B73C-B9E6-68E7-923724E97E71}"/>
                </a:ext>
              </a:extLst>
            </p:cNvPr>
            <p:cNvSpPr/>
            <p:nvPr/>
          </p:nvSpPr>
          <p:spPr>
            <a:xfrm>
              <a:off x="8592057" y="2996331"/>
              <a:ext cx="452844" cy="365790"/>
            </a:xfrm>
            <a:prstGeom prst="cloud">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kumimoji="1" lang="ja-JP" altLang="en-US" sz="600" dirty="0"/>
                <a:t>警察</a:t>
              </a:r>
            </a:p>
          </p:txBody>
        </p:sp>
        <p:sp>
          <p:nvSpPr>
            <p:cNvPr id="222" name="雲 221">
              <a:extLst>
                <a:ext uri="{FF2B5EF4-FFF2-40B4-BE49-F238E27FC236}">
                  <a16:creationId xmlns:a16="http://schemas.microsoft.com/office/drawing/2014/main" id="{AB138612-AC1B-C0EF-E913-D6F24F1882BB}"/>
                </a:ext>
              </a:extLst>
            </p:cNvPr>
            <p:cNvSpPr/>
            <p:nvPr/>
          </p:nvSpPr>
          <p:spPr>
            <a:xfrm>
              <a:off x="8975232" y="3082188"/>
              <a:ext cx="452844" cy="365790"/>
            </a:xfrm>
            <a:prstGeom prst="cloud">
              <a:avLst/>
            </a:prstGeom>
            <a:solidFill>
              <a:srgbClr val="00B0F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t>防犯</a:t>
              </a:r>
            </a:p>
          </p:txBody>
        </p:sp>
        <p:sp>
          <p:nvSpPr>
            <p:cNvPr id="223" name="雲 222">
              <a:extLst>
                <a:ext uri="{FF2B5EF4-FFF2-40B4-BE49-F238E27FC236}">
                  <a16:creationId xmlns:a16="http://schemas.microsoft.com/office/drawing/2014/main" id="{2753C4FF-AC27-DD9B-B462-95BC7D7AD940}"/>
                </a:ext>
              </a:extLst>
            </p:cNvPr>
            <p:cNvSpPr/>
            <p:nvPr/>
          </p:nvSpPr>
          <p:spPr>
            <a:xfrm>
              <a:off x="8052104" y="3410181"/>
              <a:ext cx="452844" cy="365790"/>
            </a:xfrm>
            <a:prstGeom prst="cloud">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kumimoji="1" lang="ja-JP" altLang="en-US" sz="600" dirty="0"/>
                <a:t>水道</a:t>
              </a:r>
            </a:p>
          </p:txBody>
        </p:sp>
        <p:sp>
          <p:nvSpPr>
            <p:cNvPr id="224" name="雲 223">
              <a:extLst>
                <a:ext uri="{FF2B5EF4-FFF2-40B4-BE49-F238E27FC236}">
                  <a16:creationId xmlns:a16="http://schemas.microsoft.com/office/drawing/2014/main" id="{67573BFF-CE5D-346C-AFFB-4E2BF6B55F46}"/>
                </a:ext>
              </a:extLst>
            </p:cNvPr>
            <p:cNvSpPr/>
            <p:nvPr/>
          </p:nvSpPr>
          <p:spPr>
            <a:xfrm>
              <a:off x="8123957" y="3131964"/>
              <a:ext cx="452844" cy="365790"/>
            </a:xfrm>
            <a:prstGeom prst="cloud">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solidFill>
                    <a:schemeClr val="tx1"/>
                  </a:solidFill>
                </a:rPr>
                <a:t>電力</a:t>
              </a:r>
            </a:p>
          </p:txBody>
        </p:sp>
        <p:sp>
          <p:nvSpPr>
            <p:cNvPr id="225" name="雲 224">
              <a:extLst>
                <a:ext uri="{FF2B5EF4-FFF2-40B4-BE49-F238E27FC236}">
                  <a16:creationId xmlns:a16="http://schemas.microsoft.com/office/drawing/2014/main" id="{96E9D3FA-48DA-6784-5AE4-9A1F786A7ECD}"/>
                </a:ext>
              </a:extLst>
            </p:cNvPr>
            <p:cNvSpPr/>
            <p:nvPr/>
          </p:nvSpPr>
          <p:spPr>
            <a:xfrm>
              <a:off x="7914967" y="2868824"/>
              <a:ext cx="452844" cy="365790"/>
            </a:xfrm>
            <a:prstGeom prst="cloud">
              <a:avLst/>
            </a:prstGeom>
            <a:solidFill>
              <a:schemeClr val="accent6">
                <a:lumMod val="40000"/>
                <a:lumOff val="6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ja-JP" altLang="en-US" sz="600" dirty="0">
                  <a:solidFill>
                    <a:schemeClr val="tx1"/>
                  </a:solidFill>
                </a:rPr>
                <a:t>消防</a:t>
              </a:r>
              <a:endParaRPr kumimoji="1" lang="ja-JP" altLang="en-US" sz="600" dirty="0">
                <a:solidFill>
                  <a:schemeClr val="tx1"/>
                </a:solidFill>
              </a:endParaRPr>
            </a:p>
          </p:txBody>
        </p:sp>
      </p:grpSp>
      <p:grpSp>
        <p:nvGrpSpPr>
          <p:cNvPr id="226" name="グループ化 225">
            <a:extLst>
              <a:ext uri="{FF2B5EF4-FFF2-40B4-BE49-F238E27FC236}">
                <a16:creationId xmlns:a16="http://schemas.microsoft.com/office/drawing/2014/main" id="{2A0542FC-B65A-29FA-8473-048414BF5E03}"/>
              </a:ext>
            </a:extLst>
          </p:cNvPr>
          <p:cNvGrpSpPr/>
          <p:nvPr/>
        </p:nvGrpSpPr>
        <p:grpSpPr>
          <a:xfrm>
            <a:off x="5570711" y="4546903"/>
            <a:ext cx="2471910" cy="1879259"/>
            <a:chOff x="10089931" y="2239759"/>
            <a:chExt cx="1911588" cy="1468424"/>
          </a:xfrm>
        </p:grpSpPr>
        <p:sp>
          <p:nvSpPr>
            <p:cNvPr id="227" name="雲 226">
              <a:extLst>
                <a:ext uri="{FF2B5EF4-FFF2-40B4-BE49-F238E27FC236}">
                  <a16:creationId xmlns:a16="http://schemas.microsoft.com/office/drawing/2014/main" id="{B871C2FE-02B9-BB9E-A5AF-79118FF74C48}"/>
                </a:ext>
              </a:extLst>
            </p:cNvPr>
            <p:cNvSpPr/>
            <p:nvPr/>
          </p:nvSpPr>
          <p:spPr>
            <a:xfrm>
              <a:off x="10192312" y="2258672"/>
              <a:ext cx="931838" cy="735502"/>
            </a:xfrm>
            <a:prstGeom prst="cloud">
              <a:avLst/>
            </a:prstGeom>
            <a:solidFill>
              <a:schemeClr val="accent2">
                <a:lumMod val="60000"/>
                <a:lumOff val="4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r>
                <a:rPr kumimoji="1" lang="ja-JP" altLang="en-US" sz="1400" dirty="0">
                  <a:solidFill>
                    <a:schemeClr val="tx1"/>
                  </a:solidFill>
                </a:rPr>
                <a:t>安全</a:t>
              </a:r>
              <a:br>
                <a:rPr kumimoji="1" lang="en-US" altLang="ja-JP" sz="1400" dirty="0">
                  <a:solidFill>
                    <a:schemeClr val="tx1"/>
                  </a:solidFill>
                </a:rPr>
              </a:br>
              <a:r>
                <a:rPr kumimoji="1" lang="ja-JP" altLang="en-US" sz="1400" dirty="0">
                  <a:solidFill>
                    <a:schemeClr val="tx1"/>
                  </a:solidFill>
                </a:rPr>
                <a:t>安心</a:t>
              </a:r>
            </a:p>
          </p:txBody>
        </p:sp>
        <p:sp>
          <p:nvSpPr>
            <p:cNvPr id="228" name="雲 227">
              <a:extLst>
                <a:ext uri="{FF2B5EF4-FFF2-40B4-BE49-F238E27FC236}">
                  <a16:creationId xmlns:a16="http://schemas.microsoft.com/office/drawing/2014/main" id="{A5E18171-FF28-B1D5-3766-07BB28B439B2}"/>
                </a:ext>
              </a:extLst>
            </p:cNvPr>
            <p:cNvSpPr/>
            <p:nvPr/>
          </p:nvSpPr>
          <p:spPr>
            <a:xfrm>
              <a:off x="11069681" y="2239759"/>
              <a:ext cx="931838" cy="735502"/>
            </a:xfrm>
            <a:prstGeom prst="cloud">
              <a:avLst/>
            </a:prstGeom>
            <a:solidFill>
              <a:srgbClr val="C000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r"/>
              <a:r>
                <a:rPr lang="ja-JP" altLang="en-US" sz="1400" dirty="0"/>
                <a:t>健康</a:t>
              </a:r>
              <a:endParaRPr lang="en-US" altLang="ja-JP" sz="1400" dirty="0"/>
            </a:p>
            <a:p>
              <a:pPr algn="r"/>
              <a:r>
                <a:rPr lang="ja-JP" altLang="en-US" sz="1400" dirty="0"/>
                <a:t>施設</a:t>
              </a:r>
              <a:endParaRPr kumimoji="1" lang="ja-JP" altLang="en-US" sz="1400" dirty="0"/>
            </a:p>
          </p:txBody>
        </p:sp>
        <p:sp>
          <p:nvSpPr>
            <p:cNvPr id="229" name="雲 228">
              <a:extLst>
                <a:ext uri="{FF2B5EF4-FFF2-40B4-BE49-F238E27FC236}">
                  <a16:creationId xmlns:a16="http://schemas.microsoft.com/office/drawing/2014/main" id="{4F778CA2-326F-9EF4-CD3C-5921328005D9}"/>
                </a:ext>
              </a:extLst>
            </p:cNvPr>
            <p:cNvSpPr/>
            <p:nvPr/>
          </p:nvSpPr>
          <p:spPr>
            <a:xfrm>
              <a:off x="11021769" y="2893855"/>
              <a:ext cx="931838" cy="735502"/>
            </a:xfrm>
            <a:prstGeom prst="cloud">
              <a:avLst/>
            </a:prstGeom>
            <a:solidFill>
              <a:srgbClr val="0070C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r"/>
              <a:r>
                <a:rPr kumimoji="1" lang="ja-JP" altLang="en-US" sz="1400" dirty="0"/>
                <a:t>地域</a:t>
              </a:r>
              <a:endParaRPr kumimoji="1" lang="en-US" altLang="ja-JP" sz="1400" dirty="0"/>
            </a:p>
            <a:p>
              <a:pPr algn="r"/>
              <a:r>
                <a:rPr kumimoji="1" lang="ja-JP" altLang="en-US" sz="1400" dirty="0"/>
                <a:t>振興</a:t>
              </a:r>
            </a:p>
          </p:txBody>
        </p:sp>
        <p:sp>
          <p:nvSpPr>
            <p:cNvPr id="230" name="雲 229">
              <a:extLst>
                <a:ext uri="{FF2B5EF4-FFF2-40B4-BE49-F238E27FC236}">
                  <a16:creationId xmlns:a16="http://schemas.microsoft.com/office/drawing/2014/main" id="{CD731BA1-BE5F-8787-6BF4-6E58054F4532}"/>
                </a:ext>
              </a:extLst>
            </p:cNvPr>
            <p:cNvSpPr/>
            <p:nvPr/>
          </p:nvSpPr>
          <p:spPr>
            <a:xfrm>
              <a:off x="10089931" y="2972681"/>
              <a:ext cx="931838" cy="735502"/>
            </a:xfrm>
            <a:prstGeom prst="cloud">
              <a:avLst/>
            </a:prstGeom>
            <a:solidFill>
              <a:schemeClr val="accent1">
                <a:lumMod val="40000"/>
                <a:lumOff val="6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r>
                <a:rPr kumimoji="1" lang="ja-JP" altLang="en-US" sz="1200" dirty="0">
                  <a:solidFill>
                    <a:schemeClr val="tx1"/>
                  </a:solidFill>
                </a:rPr>
                <a:t>公共</a:t>
              </a:r>
              <a:endParaRPr kumimoji="1" lang="en-US" altLang="ja-JP" sz="1200" dirty="0">
                <a:solidFill>
                  <a:schemeClr val="tx1"/>
                </a:solidFill>
              </a:endParaRPr>
            </a:p>
            <a:p>
              <a:r>
                <a:rPr kumimoji="1" lang="ja-JP" altLang="en-US" sz="1200" dirty="0">
                  <a:solidFill>
                    <a:schemeClr val="tx1"/>
                  </a:solidFill>
                </a:rPr>
                <a:t>インフラ</a:t>
              </a:r>
            </a:p>
          </p:txBody>
        </p:sp>
        <p:sp>
          <p:nvSpPr>
            <p:cNvPr id="231" name="雲 230">
              <a:extLst>
                <a:ext uri="{FF2B5EF4-FFF2-40B4-BE49-F238E27FC236}">
                  <a16:creationId xmlns:a16="http://schemas.microsoft.com/office/drawing/2014/main" id="{1FD68C05-A679-AD14-97F7-1E9A1B3EE275}"/>
                </a:ext>
              </a:extLst>
            </p:cNvPr>
            <p:cNvSpPr/>
            <p:nvPr/>
          </p:nvSpPr>
          <p:spPr>
            <a:xfrm>
              <a:off x="10542765" y="2655156"/>
              <a:ext cx="931838" cy="735502"/>
            </a:xfrm>
            <a:prstGeom prst="cloud">
              <a:avLst/>
            </a:prstGeom>
            <a:solidFill>
              <a:srgbClr val="92D05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ja-JP" altLang="en-US" sz="1400" dirty="0">
                  <a:solidFill>
                    <a:schemeClr val="tx1"/>
                  </a:solidFill>
                </a:rPr>
                <a:t>福祉</a:t>
              </a:r>
              <a:endParaRPr lang="en-US" altLang="ja-JP" sz="1400" dirty="0">
                <a:solidFill>
                  <a:schemeClr val="tx1"/>
                </a:solidFill>
              </a:endParaRPr>
            </a:p>
            <a:p>
              <a:pPr algn="ctr"/>
              <a:r>
                <a:rPr lang="ja-JP" altLang="en-US" sz="1400" dirty="0">
                  <a:solidFill>
                    <a:schemeClr val="tx1"/>
                  </a:solidFill>
                </a:rPr>
                <a:t>施設</a:t>
              </a:r>
              <a:endParaRPr kumimoji="1" lang="ja-JP" altLang="en-US" sz="1400" dirty="0">
                <a:solidFill>
                  <a:schemeClr val="tx1"/>
                </a:solidFill>
              </a:endParaRPr>
            </a:p>
          </p:txBody>
        </p:sp>
      </p:grpSp>
      <p:sp>
        <p:nvSpPr>
          <p:cNvPr id="232" name="矢印: 右 231">
            <a:extLst>
              <a:ext uri="{FF2B5EF4-FFF2-40B4-BE49-F238E27FC236}">
                <a16:creationId xmlns:a16="http://schemas.microsoft.com/office/drawing/2014/main" id="{CA67B53C-B675-1B99-369A-A1E0249BD99F}"/>
              </a:ext>
            </a:extLst>
          </p:cNvPr>
          <p:cNvSpPr/>
          <p:nvPr/>
        </p:nvSpPr>
        <p:spPr>
          <a:xfrm>
            <a:off x="4608913" y="5229183"/>
            <a:ext cx="735209" cy="40131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234" name="矢印: 右 233">
            <a:extLst>
              <a:ext uri="{FF2B5EF4-FFF2-40B4-BE49-F238E27FC236}">
                <a16:creationId xmlns:a16="http://schemas.microsoft.com/office/drawing/2014/main" id="{0D9782DB-0EA5-FBD5-CAFE-35675C742BDC}"/>
              </a:ext>
            </a:extLst>
          </p:cNvPr>
          <p:cNvSpPr/>
          <p:nvPr/>
        </p:nvSpPr>
        <p:spPr>
          <a:xfrm>
            <a:off x="8353463" y="5275268"/>
            <a:ext cx="735209" cy="40131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235" name="矢印: 右 234">
            <a:extLst>
              <a:ext uri="{FF2B5EF4-FFF2-40B4-BE49-F238E27FC236}">
                <a16:creationId xmlns:a16="http://schemas.microsoft.com/office/drawing/2014/main" id="{FCE6555E-893A-A7A9-0D46-133A5173387D}"/>
              </a:ext>
            </a:extLst>
          </p:cNvPr>
          <p:cNvSpPr/>
          <p:nvPr/>
        </p:nvSpPr>
        <p:spPr>
          <a:xfrm>
            <a:off x="1082526" y="5311730"/>
            <a:ext cx="735209" cy="40131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236" name="矢印: 右 235">
            <a:extLst>
              <a:ext uri="{FF2B5EF4-FFF2-40B4-BE49-F238E27FC236}">
                <a16:creationId xmlns:a16="http://schemas.microsoft.com/office/drawing/2014/main" id="{AA22C7A3-5EA3-6FDA-EBB6-25BCFF42A449}"/>
              </a:ext>
            </a:extLst>
          </p:cNvPr>
          <p:cNvSpPr/>
          <p:nvPr/>
        </p:nvSpPr>
        <p:spPr>
          <a:xfrm>
            <a:off x="11271766" y="2318137"/>
            <a:ext cx="735209" cy="40131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239" name="テキスト ボックス 238">
            <a:extLst>
              <a:ext uri="{FF2B5EF4-FFF2-40B4-BE49-F238E27FC236}">
                <a16:creationId xmlns:a16="http://schemas.microsoft.com/office/drawing/2014/main" id="{2E0965DE-0769-894D-3B57-1FCB906A388E}"/>
              </a:ext>
            </a:extLst>
          </p:cNvPr>
          <p:cNvSpPr txBox="1"/>
          <p:nvPr/>
        </p:nvSpPr>
        <p:spPr>
          <a:xfrm>
            <a:off x="661687" y="6424350"/>
            <a:ext cx="1703600" cy="30777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sz="1400" dirty="0"/>
              <a:t>④初期ラベリング</a:t>
            </a:r>
          </a:p>
        </p:txBody>
      </p:sp>
      <p:sp>
        <p:nvSpPr>
          <p:cNvPr id="240" name="テキスト ボックス 239">
            <a:extLst>
              <a:ext uri="{FF2B5EF4-FFF2-40B4-BE49-F238E27FC236}">
                <a16:creationId xmlns:a16="http://schemas.microsoft.com/office/drawing/2014/main" id="{A2B685E3-B9BD-2331-1F7E-1ACF60D47EFD}"/>
              </a:ext>
            </a:extLst>
          </p:cNvPr>
          <p:cNvSpPr txBox="1"/>
          <p:nvPr/>
        </p:nvSpPr>
        <p:spPr>
          <a:xfrm>
            <a:off x="4115097" y="6426162"/>
            <a:ext cx="1703600" cy="30777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ja-JP" altLang="en-US" sz="1400" dirty="0"/>
              <a:t>⑤統合</a:t>
            </a:r>
            <a:r>
              <a:rPr kumimoji="1" lang="ja-JP" altLang="en-US" sz="1400" dirty="0"/>
              <a:t>ラベリング</a:t>
            </a:r>
          </a:p>
        </p:txBody>
      </p:sp>
      <p:sp>
        <p:nvSpPr>
          <p:cNvPr id="241" name="テキスト ボックス 240">
            <a:extLst>
              <a:ext uri="{FF2B5EF4-FFF2-40B4-BE49-F238E27FC236}">
                <a16:creationId xmlns:a16="http://schemas.microsoft.com/office/drawing/2014/main" id="{3E0E1EC5-2D65-84C6-E916-9CB76589A8E2}"/>
              </a:ext>
            </a:extLst>
          </p:cNvPr>
          <p:cNvSpPr txBox="1"/>
          <p:nvPr/>
        </p:nvSpPr>
        <p:spPr>
          <a:xfrm>
            <a:off x="7769013" y="6401411"/>
            <a:ext cx="1703600" cy="30777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sz="1400" dirty="0"/>
              <a:t>⑥要約</a:t>
            </a:r>
          </a:p>
        </p:txBody>
      </p:sp>
      <p:pic>
        <p:nvPicPr>
          <p:cNvPr id="242" name="図 241">
            <a:extLst>
              <a:ext uri="{FF2B5EF4-FFF2-40B4-BE49-F238E27FC236}">
                <a16:creationId xmlns:a16="http://schemas.microsoft.com/office/drawing/2014/main" id="{AC440885-8F1F-43A2-FD8E-BBEF9B6B089A}"/>
              </a:ext>
            </a:extLst>
          </p:cNvPr>
          <p:cNvPicPr>
            <a:picLocks noChangeAspect="1"/>
          </p:cNvPicPr>
          <p:nvPr/>
        </p:nvPicPr>
        <p:blipFill>
          <a:blip r:embed="rId3"/>
          <a:stretch>
            <a:fillRect/>
          </a:stretch>
        </p:blipFill>
        <p:spPr>
          <a:xfrm>
            <a:off x="9184579" y="4529827"/>
            <a:ext cx="2238350" cy="1892195"/>
          </a:xfrm>
          <a:prstGeom prst="rect">
            <a:avLst/>
          </a:prstGeom>
        </p:spPr>
        <p:style>
          <a:lnRef idx="2">
            <a:schemeClr val="dk1"/>
          </a:lnRef>
          <a:fillRef idx="1">
            <a:schemeClr val="lt1"/>
          </a:fillRef>
          <a:effectRef idx="0">
            <a:schemeClr val="dk1"/>
          </a:effectRef>
          <a:fontRef idx="minor">
            <a:schemeClr val="dk1"/>
          </a:fontRef>
        </p:style>
      </p:pic>
      <p:sp>
        <p:nvSpPr>
          <p:cNvPr id="3" name="スライド番号プレースホルダー 2">
            <a:extLst>
              <a:ext uri="{FF2B5EF4-FFF2-40B4-BE49-F238E27FC236}">
                <a16:creationId xmlns:a16="http://schemas.microsoft.com/office/drawing/2014/main" id="{C66A29F3-F035-D46E-3746-74F98BB38AE2}"/>
              </a:ext>
            </a:extLst>
          </p:cNvPr>
          <p:cNvSpPr>
            <a:spLocks noGrp="1"/>
          </p:cNvSpPr>
          <p:nvPr>
            <p:ph type="sldNum" sz="quarter" idx="12"/>
          </p:nvPr>
        </p:nvSpPr>
        <p:spPr/>
        <p:txBody>
          <a:bodyPr/>
          <a:lstStyle/>
          <a:p>
            <a:fld id="{FCA3042A-F884-44E0-81D5-7D4A03868EA8}" type="slidenum">
              <a:rPr kumimoji="1" lang="ja-JP" altLang="en-US" smtClean="0"/>
              <a:t>28</a:t>
            </a:fld>
            <a:endParaRPr kumimoji="1" lang="ja-JP" altLang="en-US"/>
          </a:p>
        </p:txBody>
      </p:sp>
    </p:spTree>
    <p:extLst>
      <p:ext uri="{BB962C8B-B14F-4D97-AF65-F5344CB8AC3E}">
        <p14:creationId xmlns:p14="http://schemas.microsoft.com/office/powerpoint/2010/main" val="23957933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BA4D51-D398-21D2-1324-579CC08FFFEC}"/>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B60687F9-9A6E-879A-FE03-A6F1A4BB6B67}"/>
              </a:ext>
            </a:extLst>
          </p:cNvPr>
          <p:cNvSpPr>
            <a:spLocks noGrp="1"/>
          </p:cNvSpPr>
          <p:nvPr>
            <p:ph type="title"/>
          </p:nvPr>
        </p:nvSpPr>
        <p:spPr/>
        <p:txBody>
          <a:bodyPr>
            <a:normAutofit fontScale="90000"/>
          </a:bodyPr>
          <a:lstStyle/>
          <a:p>
            <a:r>
              <a:rPr lang="ja-JP" altLang="en-US" dirty="0"/>
              <a:t>広聴</a:t>
            </a:r>
            <a:r>
              <a:rPr lang="en-US" altLang="ja-JP" dirty="0"/>
              <a:t>AI</a:t>
            </a:r>
            <a:r>
              <a:rPr lang="ja-JP" altLang="en-US" dirty="0"/>
              <a:t>の全体の処理の流れ</a:t>
            </a:r>
            <a:endParaRPr kumimoji="1" lang="ja-JP" altLang="en-US" dirty="0"/>
          </a:p>
        </p:txBody>
      </p:sp>
      <p:grpSp>
        <p:nvGrpSpPr>
          <p:cNvPr id="138" name="グループ化 137">
            <a:extLst>
              <a:ext uri="{FF2B5EF4-FFF2-40B4-BE49-F238E27FC236}">
                <a16:creationId xmlns:a16="http://schemas.microsoft.com/office/drawing/2014/main" id="{A0BB26E9-9848-CE11-1C10-F2F0E415BDB4}"/>
              </a:ext>
            </a:extLst>
          </p:cNvPr>
          <p:cNvGrpSpPr/>
          <p:nvPr/>
        </p:nvGrpSpPr>
        <p:grpSpPr>
          <a:xfrm>
            <a:off x="320014" y="1214067"/>
            <a:ext cx="10707184" cy="3053955"/>
            <a:chOff x="232929" y="3136651"/>
            <a:chExt cx="11726142" cy="3344587"/>
          </a:xfrm>
        </p:grpSpPr>
        <p:grpSp>
          <p:nvGrpSpPr>
            <p:cNvPr id="140" name="グループ化 139">
              <a:extLst>
                <a:ext uri="{FF2B5EF4-FFF2-40B4-BE49-F238E27FC236}">
                  <a16:creationId xmlns:a16="http://schemas.microsoft.com/office/drawing/2014/main" id="{7BF367C5-E434-F236-85BA-118D1240CD17}"/>
                </a:ext>
              </a:extLst>
            </p:cNvPr>
            <p:cNvGrpSpPr/>
            <p:nvPr/>
          </p:nvGrpSpPr>
          <p:grpSpPr>
            <a:xfrm>
              <a:off x="232929" y="3162117"/>
              <a:ext cx="11726142" cy="3319121"/>
              <a:chOff x="295021" y="1646830"/>
              <a:chExt cx="11726142" cy="3319121"/>
            </a:xfrm>
          </p:grpSpPr>
          <p:sp>
            <p:nvSpPr>
              <p:cNvPr id="142" name="正方形/長方形 141">
                <a:extLst>
                  <a:ext uri="{FF2B5EF4-FFF2-40B4-BE49-F238E27FC236}">
                    <a16:creationId xmlns:a16="http://schemas.microsoft.com/office/drawing/2014/main" id="{CE529621-6725-14E1-34CB-CC9794CB68F8}"/>
                  </a:ext>
                </a:extLst>
              </p:cNvPr>
              <p:cNvSpPr/>
              <p:nvPr/>
            </p:nvSpPr>
            <p:spPr>
              <a:xfrm>
                <a:off x="295022" y="1985556"/>
                <a:ext cx="1419496" cy="496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dirty="0"/>
                  <a:t>有権者の声</a:t>
                </a:r>
              </a:p>
            </p:txBody>
          </p:sp>
          <p:sp>
            <p:nvSpPr>
              <p:cNvPr id="143" name="正方形/長方形 142">
                <a:extLst>
                  <a:ext uri="{FF2B5EF4-FFF2-40B4-BE49-F238E27FC236}">
                    <a16:creationId xmlns:a16="http://schemas.microsoft.com/office/drawing/2014/main" id="{AE7A6009-1E1C-E144-5AB8-92C5674A393A}"/>
                  </a:ext>
                </a:extLst>
              </p:cNvPr>
              <p:cNvSpPr/>
              <p:nvPr/>
            </p:nvSpPr>
            <p:spPr>
              <a:xfrm>
                <a:off x="295022" y="2827938"/>
                <a:ext cx="1419496" cy="496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dirty="0"/>
                  <a:t>有権者の声</a:t>
                </a:r>
              </a:p>
            </p:txBody>
          </p:sp>
          <p:sp>
            <p:nvSpPr>
              <p:cNvPr id="144" name="正方形/長方形 143">
                <a:extLst>
                  <a:ext uri="{FF2B5EF4-FFF2-40B4-BE49-F238E27FC236}">
                    <a16:creationId xmlns:a16="http://schemas.microsoft.com/office/drawing/2014/main" id="{13750C6A-409C-4F5A-D4C7-CFCFC1BF5EFA}"/>
                  </a:ext>
                </a:extLst>
              </p:cNvPr>
              <p:cNvSpPr/>
              <p:nvPr/>
            </p:nvSpPr>
            <p:spPr>
              <a:xfrm>
                <a:off x="295021" y="3755572"/>
                <a:ext cx="1419496" cy="4963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600" dirty="0"/>
                  <a:t>有権者の声</a:t>
                </a:r>
              </a:p>
            </p:txBody>
          </p:sp>
          <p:sp>
            <p:nvSpPr>
              <p:cNvPr id="145" name="正方形/長方形 144">
                <a:extLst>
                  <a:ext uri="{FF2B5EF4-FFF2-40B4-BE49-F238E27FC236}">
                    <a16:creationId xmlns:a16="http://schemas.microsoft.com/office/drawing/2014/main" id="{0A389A9D-1187-E489-7B21-E8F94EA500D9}"/>
                  </a:ext>
                </a:extLst>
              </p:cNvPr>
              <p:cNvSpPr/>
              <p:nvPr/>
            </p:nvSpPr>
            <p:spPr>
              <a:xfrm>
                <a:off x="1997550" y="164981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sp>
            <p:nvSpPr>
              <p:cNvPr id="146" name="正方形/長方形 145">
                <a:extLst>
                  <a:ext uri="{FF2B5EF4-FFF2-40B4-BE49-F238E27FC236}">
                    <a16:creationId xmlns:a16="http://schemas.microsoft.com/office/drawing/2014/main" id="{9E4987AC-C830-64E8-7E04-3054D98BDD71}"/>
                  </a:ext>
                </a:extLst>
              </p:cNvPr>
              <p:cNvSpPr/>
              <p:nvPr/>
            </p:nvSpPr>
            <p:spPr>
              <a:xfrm>
                <a:off x="1997550" y="208842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sp>
            <p:nvSpPr>
              <p:cNvPr id="147" name="正方形/長方形 146">
                <a:extLst>
                  <a:ext uri="{FF2B5EF4-FFF2-40B4-BE49-F238E27FC236}">
                    <a16:creationId xmlns:a16="http://schemas.microsoft.com/office/drawing/2014/main" id="{701E6E6D-3383-9152-C463-D1A7E5375768}"/>
                  </a:ext>
                </a:extLst>
              </p:cNvPr>
              <p:cNvSpPr/>
              <p:nvPr/>
            </p:nvSpPr>
            <p:spPr>
              <a:xfrm>
                <a:off x="1997550" y="2522480"/>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sp>
            <p:nvSpPr>
              <p:cNvPr id="148" name="正方形/長方形 147">
                <a:extLst>
                  <a:ext uri="{FF2B5EF4-FFF2-40B4-BE49-F238E27FC236}">
                    <a16:creationId xmlns:a16="http://schemas.microsoft.com/office/drawing/2014/main" id="{37BBCABB-8332-33DF-6DF1-6A5C4F442DCA}"/>
                  </a:ext>
                </a:extLst>
              </p:cNvPr>
              <p:cNvSpPr/>
              <p:nvPr/>
            </p:nvSpPr>
            <p:spPr>
              <a:xfrm>
                <a:off x="1997550" y="3062069"/>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sp>
            <p:nvSpPr>
              <p:cNvPr id="149" name="正方形/長方形 148">
                <a:extLst>
                  <a:ext uri="{FF2B5EF4-FFF2-40B4-BE49-F238E27FC236}">
                    <a16:creationId xmlns:a16="http://schemas.microsoft.com/office/drawing/2014/main" id="{530F8AD4-C0D7-82A7-A2B7-7CDF0A728E75}"/>
                  </a:ext>
                </a:extLst>
              </p:cNvPr>
              <p:cNvSpPr/>
              <p:nvPr/>
            </p:nvSpPr>
            <p:spPr>
              <a:xfrm>
                <a:off x="1997550" y="356829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sp>
            <p:nvSpPr>
              <p:cNvPr id="150" name="正方形/長方形 149">
                <a:extLst>
                  <a:ext uri="{FF2B5EF4-FFF2-40B4-BE49-F238E27FC236}">
                    <a16:creationId xmlns:a16="http://schemas.microsoft.com/office/drawing/2014/main" id="{C9536D89-6706-1BEB-D71A-0F7462B12FCE}"/>
                  </a:ext>
                </a:extLst>
              </p:cNvPr>
              <p:cNvSpPr/>
              <p:nvPr/>
            </p:nvSpPr>
            <p:spPr>
              <a:xfrm>
                <a:off x="1997550" y="4014017"/>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1100" dirty="0"/>
                  <a:t>分割された意見</a:t>
                </a:r>
              </a:p>
            </p:txBody>
          </p:sp>
          <p:cxnSp>
            <p:nvCxnSpPr>
              <p:cNvPr id="151" name="直線矢印コネクタ 150">
                <a:extLst>
                  <a:ext uri="{FF2B5EF4-FFF2-40B4-BE49-F238E27FC236}">
                    <a16:creationId xmlns:a16="http://schemas.microsoft.com/office/drawing/2014/main" id="{0BE34161-9BCE-8289-E1D4-C2E50899E97E}"/>
                  </a:ext>
                </a:extLst>
              </p:cNvPr>
              <p:cNvCxnSpPr>
                <a:cxnSpLocks/>
                <a:stCxn id="142" idx="3"/>
                <a:endCxn id="145" idx="1"/>
              </p:cNvCxnSpPr>
              <p:nvPr/>
            </p:nvCxnSpPr>
            <p:spPr>
              <a:xfrm flipV="1">
                <a:off x="1714518" y="1822810"/>
                <a:ext cx="283032" cy="4109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2" name="直線矢印コネクタ 151">
                <a:extLst>
                  <a:ext uri="{FF2B5EF4-FFF2-40B4-BE49-F238E27FC236}">
                    <a16:creationId xmlns:a16="http://schemas.microsoft.com/office/drawing/2014/main" id="{E72D7C99-60B9-0AA0-8E71-C410B80BCBB0}"/>
                  </a:ext>
                </a:extLst>
              </p:cNvPr>
              <p:cNvCxnSpPr>
                <a:cxnSpLocks/>
                <a:stCxn id="142" idx="3"/>
                <a:endCxn id="146" idx="1"/>
              </p:cNvCxnSpPr>
              <p:nvPr/>
            </p:nvCxnSpPr>
            <p:spPr>
              <a:xfrm>
                <a:off x="1714518" y="2233750"/>
                <a:ext cx="283032" cy="276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線矢印コネクタ 152">
                <a:extLst>
                  <a:ext uri="{FF2B5EF4-FFF2-40B4-BE49-F238E27FC236}">
                    <a16:creationId xmlns:a16="http://schemas.microsoft.com/office/drawing/2014/main" id="{2B647F9B-8835-EAD3-28AC-55B4C57419E5}"/>
                  </a:ext>
                </a:extLst>
              </p:cNvPr>
              <p:cNvCxnSpPr>
                <a:cxnSpLocks/>
                <a:stCxn id="143" idx="3"/>
                <a:endCxn id="147" idx="1"/>
              </p:cNvCxnSpPr>
              <p:nvPr/>
            </p:nvCxnSpPr>
            <p:spPr>
              <a:xfrm flipV="1">
                <a:off x="1714518" y="2695477"/>
                <a:ext cx="283032" cy="38065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4" name="直線矢印コネクタ 153">
                <a:extLst>
                  <a:ext uri="{FF2B5EF4-FFF2-40B4-BE49-F238E27FC236}">
                    <a16:creationId xmlns:a16="http://schemas.microsoft.com/office/drawing/2014/main" id="{6154612E-484C-EBBF-6E08-5115ADA6D552}"/>
                  </a:ext>
                </a:extLst>
              </p:cNvPr>
              <p:cNvCxnSpPr>
                <a:cxnSpLocks/>
                <a:stCxn id="144" idx="3"/>
                <a:endCxn id="150" idx="1"/>
              </p:cNvCxnSpPr>
              <p:nvPr/>
            </p:nvCxnSpPr>
            <p:spPr>
              <a:xfrm>
                <a:off x="1714517" y="4003766"/>
                <a:ext cx="283033" cy="1832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5" name="直線矢印コネクタ 154">
                <a:extLst>
                  <a:ext uri="{FF2B5EF4-FFF2-40B4-BE49-F238E27FC236}">
                    <a16:creationId xmlns:a16="http://schemas.microsoft.com/office/drawing/2014/main" id="{F03BA840-C1BA-4938-A2AF-6ECE9A6FC7C9}"/>
                  </a:ext>
                </a:extLst>
              </p:cNvPr>
              <p:cNvCxnSpPr>
                <a:cxnSpLocks/>
                <a:stCxn id="143" idx="3"/>
                <a:endCxn id="148" idx="1"/>
              </p:cNvCxnSpPr>
              <p:nvPr/>
            </p:nvCxnSpPr>
            <p:spPr>
              <a:xfrm>
                <a:off x="1714518" y="3076132"/>
                <a:ext cx="283032" cy="1589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直線矢印コネクタ 155">
                <a:extLst>
                  <a:ext uri="{FF2B5EF4-FFF2-40B4-BE49-F238E27FC236}">
                    <a16:creationId xmlns:a16="http://schemas.microsoft.com/office/drawing/2014/main" id="{A7B6CCDD-56C5-EB76-EBF0-8491002B83A5}"/>
                  </a:ext>
                </a:extLst>
              </p:cNvPr>
              <p:cNvCxnSpPr>
                <a:cxnSpLocks/>
                <a:stCxn id="143" idx="3"/>
                <a:endCxn id="149" idx="1"/>
              </p:cNvCxnSpPr>
              <p:nvPr/>
            </p:nvCxnSpPr>
            <p:spPr>
              <a:xfrm>
                <a:off x="1714518" y="3076132"/>
                <a:ext cx="283032" cy="6651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7" name="正方形/長方形 156">
                <a:extLst>
                  <a:ext uri="{FF2B5EF4-FFF2-40B4-BE49-F238E27FC236}">
                    <a16:creationId xmlns:a16="http://schemas.microsoft.com/office/drawing/2014/main" id="{526B4C07-BD5C-619D-6BA7-FCEC0A1AABEA}"/>
                  </a:ext>
                </a:extLst>
              </p:cNvPr>
              <p:cNvSpPr/>
              <p:nvPr/>
            </p:nvSpPr>
            <p:spPr>
              <a:xfrm>
                <a:off x="3499774" y="1646830"/>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[0.1,</a:t>
                </a:r>
                <a:r>
                  <a:rPr kumimoji="1" lang="ja-JP" altLang="en-US" sz="1100" dirty="0"/>
                  <a:t> </a:t>
                </a:r>
                <a:r>
                  <a:rPr kumimoji="1" lang="en-US" altLang="ja-JP" sz="1100" dirty="0"/>
                  <a:t>0.5,</a:t>
                </a:r>
                <a:r>
                  <a:rPr kumimoji="1" lang="ja-JP" altLang="en-US" sz="1100" dirty="0"/>
                  <a:t> </a:t>
                </a:r>
                <a:r>
                  <a:rPr kumimoji="1" lang="en-US" altLang="ja-JP" sz="1100" dirty="0"/>
                  <a:t>0.7...]</a:t>
                </a:r>
                <a:endParaRPr kumimoji="1" lang="ja-JP" altLang="en-US" sz="1100" dirty="0"/>
              </a:p>
            </p:txBody>
          </p:sp>
          <p:cxnSp>
            <p:nvCxnSpPr>
              <p:cNvPr id="158" name="直線矢印コネクタ 157">
                <a:extLst>
                  <a:ext uri="{FF2B5EF4-FFF2-40B4-BE49-F238E27FC236}">
                    <a16:creationId xmlns:a16="http://schemas.microsoft.com/office/drawing/2014/main" id="{647E8FF4-554C-A7C3-BFCF-3E3874DD2A9D}"/>
                  </a:ext>
                </a:extLst>
              </p:cNvPr>
              <p:cNvCxnSpPr>
                <a:cxnSpLocks/>
                <a:stCxn id="145" idx="3"/>
                <a:endCxn id="157" idx="1"/>
              </p:cNvCxnSpPr>
              <p:nvPr/>
            </p:nvCxnSpPr>
            <p:spPr>
              <a:xfrm flipV="1">
                <a:off x="3312544" y="1819827"/>
                <a:ext cx="187230" cy="298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9" name="正方形/長方形 158">
                <a:extLst>
                  <a:ext uri="{FF2B5EF4-FFF2-40B4-BE49-F238E27FC236}">
                    <a16:creationId xmlns:a16="http://schemas.microsoft.com/office/drawing/2014/main" id="{FA30E6BF-1A01-B8B4-9C5F-D8CBB2A91294}"/>
                  </a:ext>
                </a:extLst>
              </p:cNvPr>
              <p:cNvSpPr/>
              <p:nvPr/>
            </p:nvSpPr>
            <p:spPr>
              <a:xfrm>
                <a:off x="3499774" y="2093462"/>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[0.5,</a:t>
                </a:r>
                <a:r>
                  <a:rPr kumimoji="1" lang="ja-JP" altLang="en-US" sz="1100" dirty="0"/>
                  <a:t> </a:t>
                </a:r>
                <a:r>
                  <a:rPr kumimoji="1" lang="en-US" altLang="ja-JP" sz="1100" dirty="0"/>
                  <a:t>0.4,</a:t>
                </a:r>
                <a:r>
                  <a:rPr kumimoji="1" lang="ja-JP" altLang="en-US" sz="1100" dirty="0"/>
                  <a:t> </a:t>
                </a:r>
                <a:r>
                  <a:rPr kumimoji="1" lang="en-US" altLang="ja-JP" sz="1100" dirty="0"/>
                  <a:t>0.8...]</a:t>
                </a:r>
                <a:endParaRPr kumimoji="1" lang="ja-JP" altLang="en-US" sz="1100" dirty="0"/>
              </a:p>
            </p:txBody>
          </p:sp>
          <p:cxnSp>
            <p:nvCxnSpPr>
              <p:cNvPr id="160" name="直線矢印コネクタ 159">
                <a:extLst>
                  <a:ext uri="{FF2B5EF4-FFF2-40B4-BE49-F238E27FC236}">
                    <a16:creationId xmlns:a16="http://schemas.microsoft.com/office/drawing/2014/main" id="{ED918F3B-5F45-3E76-B3C3-7BC529DD0A01}"/>
                  </a:ext>
                </a:extLst>
              </p:cNvPr>
              <p:cNvCxnSpPr>
                <a:cxnSpLocks/>
                <a:stCxn id="146" idx="3"/>
                <a:endCxn id="159" idx="1"/>
              </p:cNvCxnSpPr>
              <p:nvPr/>
            </p:nvCxnSpPr>
            <p:spPr>
              <a:xfrm>
                <a:off x="3312544" y="2261420"/>
                <a:ext cx="187230" cy="503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1" name="正方形/長方形 160">
                <a:extLst>
                  <a:ext uri="{FF2B5EF4-FFF2-40B4-BE49-F238E27FC236}">
                    <a16:creationId xmlns:a16="http://schemas.microsoft.com/office/drawing/2014/main" id="{CFE8DA83-F435-87A9-BE20-521FAB3774A4}"/>
                  </a:ext>
                </a:extLst>
              </p:cNvPr>
              <p:cNvSpPr/>
              <p:nvPr/>
            </p:nvSpPr>
            <p:spPr>
              <a:xfrm>
                <a:off x="3499774" y="2519497"/>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[0.9,</a:t>
                </a:r>
                <a:r>
                  <a:rPr kumimoji="1" lang="ja-JP" altLang="en-US" sz="1100" dirty="0"/>
                  <a:t> </a:t>
                </a:r>
                <a:r>
                  <a:rPr kumimoji="1" lang="en-US" altLang="ja-JP" sz="1100" dirty="0"/>
                  <a:t>0.4,</a:t>
                </a:r>
                <a:r>
                  <a:rPr kumimoji="1" lang="ja-JP" altLang="en-US" sz="1100" dirty="0"/>
                  <a:t> </a:t>
                </a:r>
                <a:r>
                  <a:rPr kumimoji="1" lang="en-US" altLang="ja-JP" sz="1100" dirty="0"/>
                  <a:t>0.7...]</a:t>
                </a:r>
                <a:endParaRPr kumimoji="1" lang="ja-JP" altLang="en-US" sz="1100" dirty="0"/>
              </a:p>
            </p:txBody>
          </p:sp>
          <p:cxnSp>
            <p:nvCxnSpPr>
              <p:cNvPr id="162" name="直線矢印コネクタ 161">
                <a:extLst>
                  <a:ext uri="{FF2B5EF4-FFF2-40B4-BE49-F238E27FC236}">
                    <a16:creationId xmlns:a16="http://schemas.microsoft.com/office/drawing/2014/main" id="{DE642A5A-31D5-0EE8-B086-C120C3DE5A42}"/>
                  </a:ext>
                </a:extLst>
              </p:cNvPr>
              <p:cNvCxnSpPr>
                <a:cxnSpLocks/>
                <a:stCxn id="147" idx="3"/>
                <a:endCxn id="161" idx="1"/>
              </p:cNvCxnSpPr>
              <p:nvPr/>
            </p:nvCxnSpPr>
            <p:spPr>
              <a:xfrm flipV="1">
                <a:off x="3312544" y="2692494"/>
                <a:ext cx="187230" cy="298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3" name="正方形/長方形 162">
                <a:extLst>
                  <a:ext uri="{FF2B5EF4-FFF2-40B4-BE49-F238E27FC236}">
                    <a16:creationId xmlns:a16="http://schemas.microsoft.com/office/drawing/2014/main" id="{BEE9CA12-0556-3E94-5D76-56AED40E77C2}"/>
                  </a:ext>
                </a:extLst>
              </p:cNvPr>
              <p:cNvSpPr/>
              <p:nvPr/>
            </p:nvSpPr>
            <p:spPr>
              <a:xfrm>
                <a:off x="3499774" y="3048543"/>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[0.2,</a:t>
                </a:r>
                <a:r>
                  <a:rPr kumimoji="1" lang="ja-JP" altLang="en-US" sz="1100" dirty="0"/>
                  <a:t> </a:t>
                </a:r>
                <a:r>
                  <a:rPr kumimoji="1" lang="en-US" altLang="ja-JP" sz="1100" dirty="0"/>
                  <a:t>0.6,</a:t>
                </a:r>
                <a:r>
                  <a:rPr kumimoji="1" lang="ja-JP" altLang="en-US" sz="1100" dirty="0"/>
                  <a:t> </a:t>
                </a:r>
                <a:r>
                  <a:rPr kumimoji="1" lang="en-US" altLang="ja-JP" sz="1100" dirty="0"/>
                  <a:t>0.6...]</a:t>
                </a:r>
                <a:endParaRPr kumimoji="1" lang="ja-JP" altLang="en-US" sz="1100" dirty="0"/>
              </a:p>
            </p:txBody>
          </p:sp>
          <p:cxnSp>
            <p:nvCxnSpPr>
              <p:cNvPr id="164" name="直線矢印コネクタ 163">
                <a:extLst>
                  <a:ext uri="{FF2B5EF4-FFF2-40B4-BE49-F238E27FC236}">
                    <a16:creationId xmlns:a16="http://schemas.microsoft.com/office/drawing/2014/main" id="{7AEB3CCD-D3B2-F2C8-F17E-712DEA76484D}"/>
                  </a:ext>
                </a:extLst>
              </p:cNvPr>
              <p:cNvCxnSpPr>
                <a:cxnSpLocks/>
                <a:stCxn id="148" idx="3"/>
                <a:endCxn id="163" idx="1"/>
              </p:cNvCxnSpPr>
              <p:nvPr/>
            </p:nvCxnSpPr>
            <p:spPr>
              <a:xfrm flipV="1">
                <a:off x="3312544" y="3221540"/>
                <a:ext cx="187230" cy="135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5" name="正方形/長方形 164">
                <a:extLst>
                  <a:ext uri="{FF2B5EF4-FFF2-40B4-BE49-F238E27FC236}">
                    <a16:creationId xmlns:a16="http://schemas.microsoft.com/office/drawing/2014/main" id="{831C2FFE-D5FA-A35F-A1CF-E07216401FF6}"/>
                  </a:ext>
                </a:extLst>
              </p:cNvPr>
              <p:cNvSpPr/>
              <p:nvPr/>
            </p:nvSpPr>
            <p:spPr>
              <a:xfrm>
                <a:off x="3499774" y="3554814"/>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[0.7,</a:t>
                </a:r>
                <a:r>
                  <a:rPr kumimoji="1" lang="ja-JP" altLang="en-US" sz="1100" dirty="0"/>
                  <a:t> </a:t>
                </a:r>
                <a:r>
                  <a:rPr kumimoji="1" lang="en-US" altLang="ja-JP" sz="1100" dirty="0"/>
                  <a:t>0.3,</a:t>
                </a:r>
                <a:r>
                  <a:rPr kumimoji="1" lang="ja-JP" altLang="en-US" sz="1100" dirty="0"/>
                  <a:t> </a:t>
                </a:r>
                <a:r>
                  <a:rPr kumimoji="1" lang="en-US" altLang="ja-JP" sz="1100" dirty="0"/>
                  <a:t>0.5...]</a:t>
                </a:r>
                <a:endParaRPr kumimoji="1" lang="ja-JP" altLang="en-US" sz="1100" dirty="0"/>
              </a:p>
            </p:txBody>
          </p:sp>
          <p:cxnSp>
            <p:nvCxnSpPr>
              <p:cNvPr id="166" name="直線矢印コネクタ 165">
                <a:extLst>
                  <a:ext uri="{FF2B5EF4-FFF2-40B4-BE49-F238E27FC236}">
                    <a16:creationId xmlns:a16="http://schemas.microsoft.com/office/drawing/2014/main" id="{15DF0CAC-C340-DC75-DAA0-181728A9218D}"/>
                  </a:ext>
                </a:extLst>
              </p:cNvPr>
              <p:cNvCxnSpPr>
                <a:cxnSpLocks/>
                <a:stCxn id="149" idx="3"/>
                <a:endCxn id="165" idx="1"/>
              </p:cNvCxnSpPr>
              <p:nvPr/>
            </p:nvCxnSpPr>
            <p:spPr>
              <a:xfrm flipV="1">
                <a:off x="3312544" y="3727811"/>
                <a:ext cx="187230" cy="134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7" name="正方形/長方形 166">
                <a:extLst>
                  <a:ext uri="{FF2B5EF4-FFF2-40B4-BE49-F238E27FC236}">
                    <a16:creationId xmlns:a16="http://schemas.microsoft.com/office/drawing/2014/main" id="{17F2B167-4C38-67AB-B68D-5410385F2784}"/>
                  </a:ext>
                </a:extLst>
              </p:cNvPr>
              <p:cNvSpPr/>
              <p:nvPr/>
            </p:nvSpPr>
            <p:spPr>
              <a:xfrm>
                <a:off x="3499774" y="4020551"/>
                <a:ext cx="1314994" cy="34599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1100" dirty="0"/>
                  <a:t>[0.6,</a:t>
                </a:r>
                <a:r>
                  <a:rPr kumimoji="1" lang="ja-JP" altLang="en-US" sz="1100" dirty="0"/>
                  <a:t> </a:t>
                </a:r>
                <a:r>
                  <a:rPr kumimoji="1" lang="en-US" altLang="ja-JP" sz="1100" dirty="0"/>
                  <a:t>0.3,</a:t>
                </a:r>
                <a:r>
                  <a:rPr kumimoji="1" lang="ja-JP" altLang="en-US" sz="1100" dirty="0"/>
                  <a:t> </a:t>
                </a:r>
                <a:r>
                  <a:rPr kumimoji="1" lang="en-US" altLang="ja-JP" sz="1100" dirty="0"/>
                  <a:t>0.7...]</a:t>
                </a:r>
                <a:endParaRPr kumimoji="1" lang="ja-JP" altLang="en-US" sz="1100" dirty="0"/>
              </a:p>
            </p:txBody>
          </p:sp>
          <p:cxnSp>
            <p:nvCxnSpPr>
              <p:cNvPr id="168" name="直線矢印コネクタ 167">
                <a:extLst>
                  <a:ext uri="{FF2B5EF4-FFF2-40B4-BE49-F238E27FC236}">
                    <a16:creationId xmlns:a16="http://schemas.microsoft.com/office/drawing/2014/main" id="{349DD9DD-81A0-0497-0B99-25805196AB46}"/>
                  </a:ext>
                </a:extLst>
              </p:cNvPr>
              <p:cNvCxnSpPr>
                <a:cxnSpLocks/>
                <a:stCxn id="150" idx="3"/>
                <a:endCxn id="167" idx="1"/>
              </p:cNvCxnSpPr>
              <p:nvPr/>
            </p:nvCxnSpPr>
            <p:spPr>
              <a:xfrm>
                <a:off x="3312544" y="4187014"/>
                <a:ext cx="187230" cy="65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9" name="雲 168">
                <a:extLst>
                  <a:ext uri="{FF2B5EF4-FFF2-40B4-BE49-F238E27FC236}">
                    <a16:creationId xmlns:a16="http://schemas.microsoft.com/office/drawing/2014/main" id="{CD12AF83-0951-5E51-2D96-07213BE9009E}"/>
                  </a:ext>
                </a:extLst>
              </p:cNvPr>
              <p:cNvSpPr/>
              <p:nvPr/>
            </p:nvSpPr>
            <p:spPr>
              <a:xfrm>
                <a:off x="5398238" y="2306408"/>
                <a:ext cx="1837508" cy="1484269"/>
              </a:xfrm>
              <a:prstGeom prst="clou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nvGrpSpPr>
              <p:cNvPr id="170" name="グループ化 169">
                <a:extLst>
                  <a:ext uri="{FF2B5EF4-FFF2-40B4-BE49-F238E27FC236}">
                    <a16:creationId xmlns:a16="http://schemas.microsoft.com/office/drawing/2014/main" id="{D60F194D-FDF0-CF92-B703-F01D4F3DC2C5}"/>
                  </a:ext>
                </a:extLst>
              </p:cNvPr>
              <p:cNvGrpSpPr/>
              <p:nvPr/>
            </p:nvGrpSpPr>
            <p:grpSpPr>
              <a:xfrm>
                <a:off x="7803985" y="2170225"/>
                <a:ext cx="1922408" cy="1604911"/>
                <a:chOff x="7914967" y="2171060"/>
                <a:chExt cx="1922408" cy="1604911"/>
              </a:xfrm>
            </p:grpSpPr>
            <p:sp>
              <p:nvSpPr>
                <p:cNvPr id="185" name="雲 184">
                  <a:extLst>
                    <a:ext uri="{FF2B5EF4-FFF2-40B4-BE49-F238E27FC236}">
                      <a16:creationId xmlns:a16="http://schemas.microsoft.com/office/drawing/2014/main" id="{7E90D216-439B-A8B1-DCEA-F0DD43EE4E58}"/>
                    </a:ext>
                  </a:extLst>
                </p:cNvPr>
                <p:cNvSpPr/>
                <p:nvPr/>
              </p:nvSpPr>
              <p:spPr>
                <a:xfrm>
                  <a:off x="8130504" y="2284778"/>
                  <a:ext cx="452844" cy="365790"/>
                </a:xfrm>
                <a:prstGeom prst="cloud">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86" name="雲 185">
                  <a:extLst>
                    <a:ext uri="{FF2B5EF4-FFF2-40B4-BE49-F238E27FC236}">
                      <a16:creationId xmlns:a16="http://schemas.microsoft.com/office/drawing/2014/main" id="{FE484400-5FCF-4AC2-5909-DD2C5A5FC593}"/>
                    </a:ext>
                  </a:extLst>
                </p:cNvPr>
                <p:cNvSpPr/>
                <p:nvPr/>
              </p:nvSpPr>
              <p:spPr>
                <a:xfrm>
                  <a:off x="8583348" y="2184367"/>
                  <a:ext cx="452844" cy="365790"/>
                </a:xfrm>
                <a:prstGeom prst="clou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87" name="雲 186">
                  <a:extLst>
                    <a:ext uri="{FF2B5EF4-FFF2-40B4-BE49-F238E27FC236}">
                      <a16:creationId xmlns:a16="http://schemas.microsoft.com/office/drawing/2014/main" id="{7DCCA0C6-7D2B-11E2-8762-4120E3D1DEE4}"/>
                    </a:ext>
                  </a:extLst>
                </p:cNvPr>
                <p:cNvSpPr/>
                <p:nvPr/>
              </p:nvSpPr>
              <p:spPr>
                <a:xfrm>
                  <a:off x="9036192" y="2171060"/>
                  <a:ext cx="452844" cy="365790"/>
                </a:xfrm>
                <a:prstGeom prst="cloud">
                  <a:avLst/>
                </a:prstGeom>
                <a:solidFill>
                  <a:srgbClr val="00B050"/>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kumimoji="1" lang="ja-JP" altLang="en-US"/>
                </a:p>
              </p:txBody>
            </p:sp>
            <p:sp>
              <p:nvSpPr>
                <p:cNvPr id="188" name="雲 187">
                  <a:extLst>
                    <a:ext uri="{FF2B5EF4-FFF2-40B4-BE49-F238E27FC236}">
                      <a16:creationId xmlns:a16="http://schemas.microsoft.com/office/drawing/2014/main" id="{20AE38AF-A01F-B950-9558-768F8CFAAD91}"/>
                    </a:ext>
                  </a:extLst>
                </p:cNvPr>
                <p:cNvSpPr/>
                <p:nvPr/>
              </p:nvSpPr>
              <p:spPr>
                <a:xfrm>
                  <a:off x="9314869" y="2328304"/>
                  <a:ext cx="452844" cy="365790"/>
                </a:xfrm>
                <a:prstGeom prst="cloud">
                  <a:avLst/>
                </a:prstGeom>
                <a:solidFill>
                  <a:srgbClr val="92D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89" name="雲 188">
                  <a:extLst>
                    <a:ext uri="{FF2B5EF4-FFF2-40B4-BE49-F238E27FC236}">
                      <a16:creationId xmlns:a16="http://schemas.microsoft.com/office/drawing/2014/main" id="{0FE15B3C-3AFC-0C60-1D09-CA1AC537CAA2}"/>
                    </a:ext>
                  </a:extLst>
                </p:cNvPr>
                <p:cNvSpPr/>
                <p:nvPr/>
              </p:nvSpPr>
              <p:spPr>
                <a:xfrm>
                  <a:off x="8862025" y="2432577"/>
                  <a:ext cx="452844" cy="365790"/>
                </a:xfrm>
                <a:prstGeom prst="cloud">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0" name="雲 189">
                  <a:extLst>
                    <a:ext uri="{FF2B5EF4-FFF2-40B4-BE49-F238E27FC236}">
                      <a16:creationId xmlns:a16="http://schemas.microsoft.com/office/drawing/2014/main" id="{A5DCD50C-5801-6DC6-069D-2AB45A046B9E}"/>
                    </a:ext>
                  </a:extLst>
                </p:cNvPr>
                <p:cNvSpPr/>
                <p:nvPr/>
              </p:nvSpPr>
              <p:spPr>
                <a:xfrm>
                  <a:off x="8378692" y="2520019"/>
                  <a:ext cx="452844" cy="365790"/>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1" name="雲 190">
                  <a:extLst>
                    <a:ext uri="{FF2B5EF4-FFF2-40B4-BE49-F238E27FC236}">
                      <a16:creationId xmlns:a16="http://schemas.microsoft.com/office/drawing/2014/main" id="{21EDCB72-E01E-EF46-7FC5-73A7931685F0}"/>
                    </a:ext>
                  </a:extLst>
                </p:cNvPr>
                <p:cNvSpPr/>
                <p:nvPr/>
              </p:nvSpPr>
              <p:spPr>
                <a:xfrm>
                  <a:off x="7982454" y="2606891"/>
                  <a:ext cx="452844" cy="365790"/>
                </a:xfrm>
                <a:prstGeom prst="cloud">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2" name="雲 191">
                  <a:extLst>
                    <a:ext uri="{FF2B5EF4-FFF2-40B4-BE49-F238E27FC236}">
                      <a16:creationId xmlns:a16="http://schemas.microsoft.com/office/drawing/2014/main" id="{296BE7FC-0ADE-2899-6B40-FA75FC624F26}"/>
                    </a:ext>
                  </a:extLst>
                </p:cNvPr>
                <p:cNvSpPr/>
                <p:nvPr/>
              </p:nvSpPr>
              <p:spPr>
                <a:xfrm>
                  <a:off x="8300323" y="2876658"/>
                  <a:ext cx="452844" cy="365790"/>
                </a:xfrm>
                <a:prstGeom prst="cloud">
                  <a:avLst/>
                </a:prstGeom>
                <a:solidFill>
                  <a:srgbClr val="7030A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a:p>
              </p:txBody>
            </p:sp>
            <p:sp>
              <p:nvSpPr>
                <p:cNvPr id="193" name="雲 192">
                  <a:extLst>
                    <a:ext uri="{FF2B5EF4-FFF2-40B4-BE49-F238E27FC236}">
                      <a16:creationId xmlns:a16="http://schemas.microsoft.com/office/drawing/2014/main" id="{E5B1B1DD-6F37-1A1D-9C8D-0CD0384AD2C1}"/>
                    </a:ext>
                  </a:extLst>
                </p:cNvPr>
                <p:cNvSpPr/>
                <p:nvPr/>
              </p:nvSpPr>
              <p:spPr>
                <a:xfrm>
                  <a:off x="8735747" y="2687061"/>
                  <a:ext cx="452844" cy="365790"/>
                </a:xfrm>
                <a:prstGeom prst="cloud">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ja-JP" altLang="en-US"/>
                </a:p>
              </p:txBody>
            </p:sp>
            <p:sp>
              <p:nvSpPr>
                <p:cNvPr id="194" name="雲 193">
                  <a:extLst>
                    <a:ext uri="{FF2B5EF4-FFF2-40B4-BE49-F238E27FC236}">
                      <a16:creationId xmlns:a16="http://schemas.microsoft.com/office/drawing/2014/main" id="{00F19E34-20A2-0FE4-9E8C-672CA88623A7}"/>
                    </a:ext>
                  </a:extLst>
                </p:cNvPr>
                <p:cNvSpPr/>
                <p:nvPr/>
              </p:nvSpPr>
              <p:spPr>
                <a:xfrm>
                  <a:off x="9249556" y="2615472"/>
                  <a:ext cx="452844" cy="365790"/>
                </a:xfrm>
                <a:prstGeom prst="cloud">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5" name="雲 194">
                  <a:extLst>
                    <a:ext uri="{FF2B5EF4-FFF2-40B4-BE49-F238E27FC236}">
                      <a16:creationId xmlns:a16="http://schemas.microsoft.com/office/drawing/2014/main" id="{5F99510C-12E8-2A69-C4AB-80D1C82258B1}"/>
                    </a:ext>
                  </a:extLst>
                </p:cNvPr>
                <p:cNvSpPr/>
                <p:nvPr/>
              </p:nvSpPr>
              <p:spPr>
                <a:xfrm>
                  <a:off x="8979583" y="2869956"/>
                  <a:ext cx="452844" cy="365790"/>
                </a:xfrm>
                <a:prstGeom prst="cloud">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6" name="雲 195">
                  <a:extLst>
                    <a:ext uri="{FF2B5EF4-FFF2-40B4-BE49-F238E27FC236}">
                      <a16:creationId xmlns:a16="http://schemas.microsoft.com/office/drawing/2014/main" id="{68B8E60A-79B9-BB30-236C-B1895FE3EF1D}"/>
                    </a:ext>
                  </a:extLst>
                </p:cNvPr>
                <p:cNvSpPr/>
                <p:nvPr/>
              </p:nvSpPr>
              <p:spPr>
                <a:xfrm>
                  <a:off x="9384531" y="2941545"/>
                  <a:ext cx="452844" cy="365790"/>
                </a:xfrm>
                <a:prstGeom prst="cloud">
                  <a:avLst/>
                </a:prstGeom>
                <a:solidFill>
                  <a:schemeClr val="tx2"/>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97" name="雲 196">
                  <a:extLst>
                    <a:ext uri="{FF2B5EF4-FFF2-40B4-BE49-F238E27FC236}">
                      <a16:creationId xmlns:a16="http://schemas.microsoft.com/office/drawing/2014/main" id="{AEA83201-2D62-3786-A979-9E0005727BE0}"/>
                    </a:ext>
                  </a:extLst>
                </p:cNvPr>
                <p:cNvSpPr/>
                <p:nvPr/>
              </p:nvSpPr>
              <p:spPr>
                <a:xfrm>
                  <a:off x="9284380" y="3264321"/>
                  <a:ext cx="452844" cy="365790"/>
                </a:xfrm>
                <a:prstGeom prst="cloud">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8" name="雲 197">
                  <a:extLst>
                    <a:ext uri="{FF2B5EF4-FFF2-40B4-BE49-F238E27FC236}">
                      <a16:creationId xmlns:a16="http://schemas.microsoft.com/office/drawing/2014/main" id="{35D49C1C-8FDE-3900-44FA-DEB46FC9F3B1}"/>
                    </a:ext>
                  </a:extLst>
                </p:cNvPr>
                <p:cNvSpPr/>
                <p:nvPr/>
              </p:nvSpPr>
              <p:spPr>
                <a:xfrm>
                  <a:off x="8822816" y="3404755"/>
                  <a:ext cx="452844" cy="365790"/>
                </a:xfrm>
                <a:prstGeom prst="cloud">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9" name="雲 198">
                  <a:extLst>
                    <a:ext uri="{FF2B5EF4-FFF2-40B4-BE49-F238E27FC236}">
                      <a16:creationId xmlns:a16="http://schemas.microsoft.com/office/drawing/2014/main" id="{0D9F72A5-49D3-42BB-0737-74ECE1122D1E}"/>
                    </a:ext>
                  </a:extLst>
                </p:cNvPr>
                <p:cNvSpPr/>
                <p:nvPr/>
              </p:nvSpPr>
              <p:spPr>
                <a:xfrm>
                  <a:off x="8513668" y="3322608"/>
                  <a:ext cx="452844" cy="365790"/>
                </a:xfrm>
                <a:prstGeom prst="cloud">
                  <a:avLst/>
                </a:prstGeom>
                <a:solidFill>
                  <a:schemeClr val="accent2">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ja-JP" altLang="en-US"/>
                </a:p>
              </p:txBody>
            </p:sp>
            <p:sp>
              <p:nvSpPr>
                <p:cNvPr id="200" name="雲 199">
                  <a:extLst>
                    <a:ext uri="{FF2B5EF4-FFF2-40B4-BE49-F238E27FC236}">
                      <a16:creationId xmlns:a16="http://schemas.microsoft.com/office/drawing/2014/main" id="{414DFF6C-3637-5D00-7194-EA96681CC1A5}"/>
                    </a:ext>
                  </a:extLst>
                </p:cNvPr>
                <p:cNvSpPr/>
                <p:nvPr/>
              </p:nvSpPr>
              <p:spPr>
                <a:xfrm>
                  <a:off x="8592057" y="2996331"/>
                  <a:ext cx="452844" cy="365790"/>
                </a:xfrm>
                <a:prstGeom prst="cloud">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kumimoji="1" lang="ja-JP" altLang="en-US"/>
                </a:p>
              </p:txBody>
            </p:sp>
            <p:sp>
              <p:nvSpPr>
                <p:cNvPr id="201" name="雲 200">
                  <a:extLst>
                    <a:ext uri="{FF2B5EF4-FFF2-40B4-BE49-F238E27FC236}">
                      <a16:creationId xmlns:a16="http://schemas.microsoft.com/office/drawing/2014/main" id="{27917811-6954-E855-DA6A-BB3C818C9F43}"/>
                    </a:ext>
                  </a:extLst>
                </p:cNvPr>
                <p:cNvSpPr/>
                <p:nvPr/>
              </p:nvSpPr>
              <p:spPr>
                <a:xfrm>
                  <a:off x="8975232" y="3082188"/>
                  <a:ext cx="452844" cy="365790"/>
                </a:xfrm>
                <a:prstGeom prst="cloud">
                  <a:avLst/>
                </a:prstGeom>
                <a:solidFill>
                  <a:srgbClr val="00B0F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202" name="雲 201">
                  <a:extLst>
                    <a:ext uri="{FF2B5EF4-FFF2-40B4-BE49-F238E27FC236}">
                      <a16:creationId xmlns:a16="http://schemas.microsoft.com/office/drawing/2014/main" id="{1379FEFF-8868-25FD-73F5-3E5A6D132738}"/>
                    </a:ext>
                  </a:extLst>
                </p:cNvPr>
                <p:cNvSpPr/>
                <p:nvPr/>
              </p:nvSpPr>
              <p:spPr>
                <a:xfrm>
                  <a:off x="8052104" y="3410181"/>
                  <a:ext cx="452844" cy="365790"/>
                </a:xfrm>
                <a:prstGeom prst="cloud">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kumimoji="1" lang="ja-JP" altLang="en-US"/>
                </a:p>
              </p:txBody>
            </p:sp>
            <p:sp>
              <p:nvSpPr>
                <p:cNvPr id="203" name="雲 202">
                  <a:extLst>
                    <a:ext uri="{FF2B5EF4-FFF2-40B4-BE49-F238E27FC236}">
                      <a16:creationId xmlns:a16="http://schemas.microsoft.com/office/drawing/2014/main" id="{D0A4674D-14C7-155F-7198-7303D04FCCEA}"/>
                    </a:ext>
                  </a:extLst>
                </p:cNvPr>
                <p:cNvSpPr/>
                <p:nvPr/>
              </p:nvSpPr>
              <p:spPr>
                <a:xfrm>
                  <a:off x="8123957" y="3131964"/>
                  <a:ext cx="452844" cy="365790"/>
                </a:xfrm>
                <a:prstGeom prst="cloud">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204" name="雲 203">
                  <a:extLst>
                    <a:ext uri="{FF2B5EF4-FFF2-40B4-BE49-F238E27FC236}">
                      <a16:creationId xmlns:a16="http://schemas.microsoft.com/office/drawing/2014/main" id="{2F64729A-0646-B76A-2E83-9373FC2299D1}"/>
                    </a:ext>
                  </a:extLst>
                </p:cNvPr>
                <p:cNvSpPr/>
                <p:nvPr/>
              </p:nvSpPr>
              <p:spPr>
                <a:xfrm>
                  <a:off x="7914967" y="2868824"/>
                  <a:ext cx="452844" cy="365790"/>
                </a:xfrm>
                <a:prstGeom prst="cloud">
                  <a:avLst/>
                </a:prstGeom>
                <a:solidFill>
                  <a:schemeClr val="accent6">
                    <a:lumMod val="40000"/>
                    <a:lumOff val="6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grpSp>
          <p:grpSp>
            <p:nvGrpSpPr>
              <p:cNvPr id="171" name="グループ化 170">
                <a:extLst>
                  <a:ext uri="{FF2B5EF4-FFF2-40B4-BE49-F238E27FC236}">
                    <a16:creationId xmlns:a16="http://schemas.microsoft.com/office/drawing/2014/main" id="{0F326089-5569-E0AF-A167-959F33114612}"/>
                  </a:ext>
                </a:extLst>
              </p:cNvPr>
              <p:cNvGrpSpPr/>
              <p:nvPr/>
            </p:nvGrpSpPr>
            <p:grpSpPr>
              <a:xfrm>
                <a:off x="10109575" y="2266126"/>
                <a:ext cx="1911588" cy="1468424"/>
                <a:chOff x="10089931" y="2239759"/>
                <a:chExt cx="1911588" cy="1468424"/>
              </a:xfrm>
            </p:grpSpPr>
            <p:sp>
              <p:nvSpPr>
                <p:cNvPr id="180" name="雲 179">
                  <a:extLst>
                    <a:ext uri="{FF2B5EF4-FFF2-40B4-BE49-F238E27FC236}">
                      <a16:creationId xmlns:a16="http://schemas.microsoft.com/office/drawing/2014/main" id="{9A3D0F88-53C9-5806-B9A6-6A92CAA2D690}"/>
                    </a:ext>
                  </a:extLst>
                </p:cNvPr>
                <p:cNvSpPr/>
                <p:nvPr/>
              </p:nvSpPr>
              <p:spPr>
                <a:xfrm>
                  <a:off x="10192312" y="2258672"/>
                  <a:ext cx="931838" cy="735502"/>
                </a:xfrm>
                <a:prstGeom prst="cloud">
                  <a:avLst/>
                </a:prstGeom>
                <a:solidFill>
                  <a:schemeClr val="accent2">
                    <a:lumMod val="60000"/>
                    <a:lumOff val="4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81" name="雲 180">
                  <a:extLst>
                    <a:ext uri="{FF2B5EF4-FFF2-40B4-BE49-F238E27FC236}">
                      <a16:creationId xmlns:a16="http://schemas.microsoft.com/office/drawing/2014/main" id="{9B2420A1-60A4-F2A7-9F26-77ED300DD60C}"/>
                    </a:ext>
                  </a:extLst>
                </p:cNvPr>
                <p:cNvSpPr/>
                <p:nvPr/>
              </p:nvSpPr>
              <p:spPr>
                <a:xfrm>
                  <a:off x="11069681" y="2239759"/>
                  <a:ext cx="931838" cy="735502"/>
                </a:xfrm>
                <a:prstGeom prst="cloud">
                  <a:avLst/>
                </a:prstGeom>
                <a:solidFill>
                  <a:srgbClr val="C000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82" name="雲 181">
                  <a:extLst>
                    <a:ext uri="{FF2B5EF4-FFF2-40B4-BE49-F238E27FC236}">
                      <a16:creationId xmlns:a16="http://schemas.microsoft.com/office/drawing/2014/main" id="{B99C584C-8D1C-95EE-744B-284D5141599D}"/>
                    </a:ext>
                  </a:extLst>
                </p:cNvPr>
                <p:cNvSpPr/>
                <p:nvPr/>
              </p:nvSpPr>
              <p:spPr>
                <a:xfrm>
                  <a:off x="11021769" y="2893855"/>
                  <a:ext cx="931838" cy="735502"/>
                </a:xfrm>
                <a:prstGeom prst="cloud">
                  <a:avLst/>
                </a:prstGeom>
                <a:solidFill>
                  <a:srgbClr val="0070C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dirty="0"/>
                </a:p>
              </p:txBody>
            </p:sp>
            <p:sp>
              <p:nvSpPr>
                <p:cNvPr id="183" name="雲 182">
                  <a:extLst>
                    <a:ext uri="{FF2B5EF4-FFF2-40B4-BE49-F238E27FC236}">
                      <a16:creationId xmlns:a16="http://schemas.microsoft.com/office/drawing/2014/main" id="{4D134A5B-ECF9-0FED-FFC3-75BD45DE14F8}"/>
                    </a:ext>
                  </a:extLst>
                </p:cNvPr>
                <p:cNvSpPr/>
                <p:nvPr/>
              </p:nvSpPr>
              <p:spPr>
                <a:xfrm>
                  <a:off x="10089931" y="2972681"/>
                  <a:ext cx="931838" cy="735502"/>
                </a:xfrm>
                <a:prstGeom prst="cloud">
                  <a:avLst/>
                </a:prstGeom>
                <a:solidFill>
                  <a:schemeClr val="accent1">
                    <a:lumMod val="40000"/>
                    <a:lumOff val="6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84" name="雲 183">
                  <a:extLst>
                    <a:ext uri="{FF2B5EF4-FFF2-40B4-BE49-F238E27FC236}">
                      <a16:creationId xmlns:a16="http://schemas.microsoft.com/office/drawing/2014/main" id="{19CDBBBC-111C-AD95-F945-CFD7E8C8F92E}"/>
                    </a:ext>
                  </a:extLst>
                </p:cNvPr>
                <p:cNvSpPr/>
                <p:nvPr/>
              </p:nvSpPr>
              <p:spPr>
                <a:xfrm>
                  <a:off x="10542765" y="2655156"/>
                  <a:ext cx="931838" cy="735502"/>
                </a:xfrm>
                <a:prstGeom prst="cloud">
                  <a:avLst/>
                </a:prstGeom>
                <a:solidFill>
                  <a:srgbClr val="92D05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grpSp>
          <p:sp>
            <p:nvSpPr>
              <p:cNvPr id="172" name="矢印: 右 171">
                <a:extLst>
                  <a:ext uri="{FF2B5EF4-FFF2-40B4-BE49-F238E27FC236}">
                    <a16:creationId xmlns:a16="http://schemas.microsoft.com/office/drawing/2014/main" id="{0171545B-F2A9-14AC-C10F-F74019A182C9}"/>
                  </a:ext>
                </a:extLst>
              </p:cNvPr>
              <p:cNvSpPr/>
              <p:nvPr/>
            </p:nvSpPr>
            <p:spPr>
              <a:xfrm>
                <a:off x="4945400" y="2940710"/>
                <a:ext cx="357038" cy="2461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3" name="矢印: 右 172">
                <a:extLst>
                  <a:ext uri="{FF2B5EF4-FFF2-40B4-BE49-F238E27FC236}">
                    <a16:creationId xmlns:a16="http://schemas.microsoft.com/office/drawing/2014/main" id="{0D1E3483-7DC5-8E8D-8A67-84384182BDDA}"/>
                  </a:ext>
                </a:extLst>
              </p:cNvPr>
              <p:cNvSpPr/>
              <p:nvPr/>
            </p:nvSpPr>
            <p:spPr>
              <a:xfrm>
                <a:off x="7348977" y="2924729"/>
                <a:ext cx="357038" cy="2461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4" name="矢印: 右 173">
                <a:extLst>
                  <a:ext uri="{FF2B5EF4-FFF2-40B4-BE49-F238E27FC236}">
                    <a16:creationId xmlns:a16="http://schemas.microsoft.com/office/drawing/2014/main" id="{4908B147-EE2F-C3B7-C2E4-B0470BCCE785}"/>
                  </a:ext>
                </a:extLst>
              </p:cNvPr>
              <p:cNvSpPr/>
              <p:nvPr/>
            </p:nvSpPr>
            <p:spPr>
              <a:xfrm>
                <a:off x="9808039" y="2911453"/>
                <a:ext cx="357038" cy="2461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5" name="テキスト ボックス 174">
                <a:extLst>
                  <a:ext uri="{FF2B5EF4-FFF2-40B4-BE49-F238E27FC236}">
                    <a16:creationId xmlns:a16="http://schemas.microsoft.com/office/drawing/2014/main" id="{2CFAB2B1-C2A4-E5C2-7005-91EF45739443}"/>
                  </a:ext>
                </a:extLst>
              </p:cNvPr>
              <p:cNvSpPr txBox="1"/>
              <p:nvPr/>
            </p:nvSpPr>
            <p:spPr>
              <a:xfrm>
                <a:off x="900293" y="4386641"/>
                <a:ext cx="1865724" cy="573014"/>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sz="1400" dirty="0"/>
                  <a:t>①抽出</a:t>
                </a:r>
                <a:endParaRPr kumimoji="1" lang="en-US" altLang="ja-JP" sz="1400" dirty="0"/>
              </a:p>
              <a:p>
                <a:pPr algn="ctr"/>
                <a:r>
                  <a:rPr lang="ja-JP" altLang="en-US" sz="1400" dirty="0"/>
                  <a:t>意見分割</a:t>
                </a:r>
                <a:endParaRPr kumimoji="1" lang="ja-JP" altLang="en-US" sz="1400" dirty="0"/>
              </a:p>
            </p:txBody>
          </p:sp>
          <p:sp>
            <p:nvSpPr>
              <p:cNvPr id="176" name="テキスト ボックス 175">
                <a:extLst>
                  <a:ext uri="{FF2B5EF4-FFF2-40B4-BE49-F238E27FC236}">
                    <a16:creationId xmlns:a16="http://schemas.microsoft.com/office/drawing/2014/main" id="{DF717A02-04B0-9648-6F60-BD82936BD23D}"/>
                  </a:ext>
                </a:extLst>
              </p:cNvPr>
              <p:cNvSpPr txBox="1"/>
              <p:nvPr/>
            </p:nvSpPr>
            <p:spPr>
              <a:xfrm>
                <a:off x="2553500" y="4392937"/>
                <a:ext cx="1704666" cy="573014"/>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sz="1400" dirty="0"/>
                  <a:t>②埋め込み</a:t>
                </a:r>
                <a:endParaRPr kumimoji="1" lang="en-US" altLang="ja-JP" sz="1400" dirty="0"/>
              </a:p>
              <a:p>
                <a:pPr algn="ctr"/>
                <a:r>
                  <a:rPr lang="ja-JP" altLang="en-US" sz="1400" dirty="0"/>
                  <a:t>ベクトル化</a:t>
                </a:r>
                <a:endParaRPr kumimoji="1" lang="ja-JP" altLang="en-US" sz="1400" dirty="0"/>
              </a:p>
            </p:txBody>
          </p:sp>
          <p:sp>
            <p:nvSpPr>
              <p:cNvPr id="177" name="テキスト ボックス 176">
                <a:extLst>
                  <a:ext uri="{FF2B5EF4-FFF2-40B4-BE49-F238E27FC236}">
                    <a16:creationId xmlns:a16="http://schemas.microsoft.com/office/drawing/2014/main" id="{0CC92DE9-17A4-B1DC-7E0A-2294F499934A}"/>
                  </a:ext>
                </a:extLst>
              </p:cNvPr>
              <p:cNvSpPr txBox="1"/>
              <p:nvPr/>
            </p:nvSpPr>
            <p:spPr>
              <a:xfrm>
                <a:off x="4271586" y="4386641"/>
                <a:ext cx="1704666" cy="573014"/>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ja-JP" altLang="en-US" sz="1400" dirty="0"/>
                  <a:t>③</a:t>
                </a:r>
                <a:r>
                  <a:rPr kumimoji="1" lang="en-US" altLang="ja-JP" sz="1400" dirty="0"/>
                  <a:t>UMAP</a:t>
                </a:r>
              </a:p>
              <a:p>
                <a:pPr algn="ctr"/>
                <a:r>
                  <a:rPr kumimoji="1" lang="ja-JP" altLang="en-US" sz="1400" dirty="0"/>
                  <a:t>次元圧縮</a:t>
                </a:r>
              </a:p>
            </p:txBody>
          </p:sp>
          <p:sp>
            <p:nvSpPr>
              <p:cNvPr id="178" name="テキスト ボックス 177">
                <a:extLst>
                  <a:ext uri="{FF2B5EF4-FFF2-40B4-BE49-F238E27FC236}">
                    <a16:creationId xmlns:a16="http://schemas.microsoft.com/office/drawing/2014/main" id="{8ADAB06E-7C38-10DD-E642-2B474887580C}"/>
                  </a:ext>
                </a:extLst>
              </p:cNvPr>
              <p:cNvSpPr txBox="1"/>
              <p:nvPr/>
            </p:nvSpPr>
            <p:spPr>
              <a:xfrm>
                <a:off x="6675162" y="4383461"/>
                <a:ext cx="1704666" cy="57301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sz="1400" dirty="0"/>
                  <a:t>④</a:t>
                </a:r>
                <a:r>
                  <a:rPr kumimoji="1" lang="en-US" altLang="ja-JP" sz="1400" dirty="0"/>
                  <a:t>k-means</a:t>
                </a:r>
              </a:p>
              <a:p>
                <a:pPr algn="ctr"/>
                <a:r>
                  <a:rPr lang="ja-JP" altLang="en-US" sz="1400" dirty="0"/>
                  <a:t>クラスタ分割</a:t>
                </a:r>
                <a:endParaRPr kumimoji="1" lang="ja-JP" altLang="en-US" sz="1400" dirty="0"/>
              </a:p>
            </p:txBody>
          </p:sp>
          <p:sp>
            <p:nvSpPr>
              <p:cNvPr id="179" name="テキスト ボックス 178">
                <a:extLst>
                  <a:ext uri="{FF2B5EF4-FFF2-40B4-BE49-F238E27FC236}">
                    <a16:creationId xmlns:a16="http://schemas.microsoft.com/office/drawing/2014/main" id="{E2E9E261-6735-4281-134B-2EE85045E24D}"/>
                  </a:ext>
                </a:extLst>
              </p:cNvPr>
              <p:cNvSpPr txBox="1"/>
              <p:nvPr/>
            </p:nvSpPr>
            <p:spPr>
              <a:xfrm>
                <a:off x="9150856" y="4362544"/>
                <a:ext cx="1704666" cy="573013"/>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sz="1400" dirty="0"/>
                  <a:t>⑤</a:t>
                </a:r>
                <a:r>
                  <a:rPr kumimoji="1" lang="en-US" altLang="ja-JP" sz="1400" dirty="0"/>
                  <a:t>Ward</a:t>
                </a:r>
                <a:r>
                  <a:rPr kumimoji="1" lang="ja-JP" altLang="en-US" sz="1400" dirty="0"/>
                  <a:t>法</a:t>
                </a:r>
                <a:endParaRPr kumimoji="1" lang="en-US" altLang="ja-JP" sz="1400" dirty="0"/>
              </a:p>
              <a:p>
                <a:pPr algn="ctr"/>
                <a:r>
                  <a:rPr lang="ja-JP" altLang="en-US" sz="1400" dirty="0"/>
                  <a:t>クラスタ統合</a:t>
                </a:r>
                <a:endParaRPr kumimoji="1" lang="ja-JP" altLang="en-US" sz="1400" dirty="0"/>
              </a:p>
            </p:txBody>
          </p:sp>
        </p:grpSp>
        <p:sp>
          <p:nvSpPr>
            <p:cNvPr id="141" name="テキスト ボックス 140">
              <a:extLst>
                <a:ext uri="{FF2B5EF4-FFF2-40B4-BE49-F238E27FC236}">
                  <a16:creationId xmlns:a16="http://schemas.microsoft.com/office/drawing/2014/main" id="{F6464330-A010-AD66-BAEE-07656A812516}"/>
                </a:ext>
              </a:extLst>
            </p:cNvPr>
            <p:cNvSpPr txBox="1"/>
            <p:nvPr/>
          </p:nvSpPr>
          <p:spPr>
            <a:xfrm>
              <a:off x="6459516" y="3136651"/>
              <a:ext cx="3797026" cy="404480"/>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③意見グループ化</a:t>
              </a:r>
            </a:p>
          </p:txBody>
        </p:sp>
      </p:grpSp>
      <p:grpSp>
        <p:nvGrpSpPr>
          <p:cNvPr id="205" name="グループ化 204">
            <a:extLst>
              <a:ext uri="{FF2B5EF4-FFF2-40B4-BE49-F238E27FC236}">
                <a16:creationId xmlns:a16="http://schemas.microsoft.com/office/drawing/2014/main" id="{43970997-F386-44C6-68AA-7813EE74E0BA}"/>
              </a:ext>
            </a:extLst>
          </p:cNvPr>
          <p:cNvGrpSpPr/>
          <p:nvPr/>
        </p:nvGrpSpPr>
        <p:grpSpPr>
          <a:xfrm>
            <a:off x="2116150" y="4577334"/>
            <a:ext cx="2222090" cy="1855099"/>
            <a:chOff x="7914967" y="2171060"/>
            <a:chExt cx="1922408" cy="1604911"/>
          </a:xfrm>
        </p:grpSpPr>
        <p:sp>
          <p:nvSpPr>
            <p:cNvPr id="206" name="雲 205">
              <a:extLst>
                <a:ext uri="{FF2B5EF4-FFF2-40B4-BE49-F238E27FC236}">
                  <a16:creationId xmlns:a16="http://schemas.microsoft.com/office/drawing/2014/main" id="{E810D84C-7E82-2244-B930-FAB83968CA33}"/>
                </a:ext>
              </a:extLst>
            </p:cNvPr>
            <p:cNvSpPr/>
            <p:nvPr/>
          </p:nvSpPr>
          <p:spPr>
            <a:xfrm>
              <a:off x="8130504" y="2284778"/>
              <a:ext cx="452844" cy="365790"/>
            </a:xfrm>
            <a:prstGeom prst="cloud">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600" dirty="0"/>
                <a:t>防災</a:t>
              </a:r>
            </a:p>
          </p:txBody>
        </p:sp>
        <p:sp>
          <p:nvSpPr>
            <p:cNvPr id="207" name="雲 206">
              <a:extLst>
                <a:ext uri="{FF2B5EF4-FFF2-40B4-BE49-F238E27FC236}">
                  <a16:creationId xmlns:a16="http://schemas.microsoft.com/office/drawing/2014/main" id="{2D5FF929-5F96-12FF-252E-0C0D11E530AE}"/>
                </a:ext>
              </a:extLst>
            </p:cNvPr>
            <p:cNvSpPr/>
            <p:nvPr/>
          </p:nvSpPr>
          <p:spPr>
            <a:xfrm>
              <a:off x="8583348" y="2184367"/>
              <a:ext cx="452844" cy="365790"/>
            </a:xfrm>
            <a:prstGeom prst="cloud">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solidFill>
                    <a:schemeClr val="tx1"/>
                  </a:solidFill>
                </a:rPr>
                <a:t>医療</a:t>
              </a:r>
            </a:p>
          </p:txBody>
        </p:sp>
        <p:sp>
          <p:nvSpPr>
            <p:cNvPr id="208" name="雲 207">
              <a:extLst>
                <a:ext uri="{FF2B5EF4-FFF2-40B4-BE49-F238E27FC236}">
                  <a16:creationId xmlns:a16="http://schemas.microsoft.com/office/drawing/2014/main" id="{A92C96AD-DB46-20A9-4D52-4195FF78EBFF}"/>
                </a:ext>
              </a:extLst>
            </p:cNvPr>
            <p:cNvSpPr/>
            <p:nvPr/>
          </p:nvSpPr>
          <p:spPr>
            <a:xfrm>
              <a:off x="9036192" y="2171060"/>
              <a:ext cx="452844" cy="365790"/>
            </a:xfrm>
            <a:prstGeom prst="cloud">
              <a:avLst/>
            </a:prstGeom>
            <a:solidFill>
              <a:srgbClr val="00B050"/>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ja-JP" altLang="en-US" sz="600" dirty="0"/>
                <a:t>公園</a:t>
              </a:r>
              <a:endParaRPr kumimoji="1" lang="ja-JP" altLang="en-US" sz="600" dirty="0"/>
            </a:p>
          </p:txBody>
        </p:sp>
        <p:sp>
          <p:nvSpPr>
            <p:cNvPr id="209" name="雲 208">
              <a:extLst>
                <a:ext uri="{FF2B5EF4-FFF2-40B4-BE49-F238E27FC236}">
                  <a16:creationId xmlns:a16="http://schemas.microsoft.com/office/drawing/2014/main" id="{C0765580-D004-3DD4-1B42-4A8B262B0447}"/>
                </a:ext>
              </a:extLst>
            </p:cNvPr>
            <p:cNvSpPr/>
            <p:nvPr/>
          </p:nvSpPr>
          <p:spPr>
            <a:xfrm>
              <a:off x="9314869" y="2328304"/>
              <a:ext cx="452844" cy="365790"/>
            </a:xfrm>
            <a:prstGeom prst="cloud">
              <a:avLst/>
            </a:prstGeom>
            <a:solidFill>
              <a:srgbClr val="92D050"/>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sz="600" dirty="0"/>
                <a:t>運動場</a:t>
              </a:r>
            </a:p>
          </p:txBody>
        </p:sp>
        <p:sp>
          <p:nvSpPr>
            <p:cNvPr id="210" name="雲 209">
              <a:extLst>
                <a:ext uri="{FF2B5EF4-FFF2-40B4-BE49-F238E27FC236}">
                  <a16:creationId xmlns:a16="http://schemas.microsoft.com/office/drawing/2014/main" id="{87273004-CA3B-2D3E-655E-1D40911CAF8D}"/>
                </a:ext>
              </a:extLst>
            </p:cNvPr>
            <p:cNvSpPr/>
            <p:nvPr/>
          </p:nvSpPr>
          <p:spPr>
            <a:xfrm>
              <a:off x="8862025" y="2432577"/>
              <a:ext cx="452844" cy="365790"/>
            </a:xfrm>
            <a:prstGeom prst="cloud">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病院</a:t>
              </a:r>
            </a:p>
          </p:txBody>
        </p:sp>
        <p:sp>
          <p:nvSpPr>
            <p:cNvPr id="211" name="雲 210">
              <a:extLst>
                <a:ext uri="{FF2B5EF4-FFF2-40B4-BE49-F238E27FC236}">
                  <a16:creationId xmlns:a16="http://schemas.microsoft.com/office/drawing/2014/main" id="{3BC2CFE5-D4FF-88B3-F4FC-1CA908283FAC}"/>
                </a:ext>
              </a:extLst>
            </p:cNvPr>
            <p:cNvSpPr/>
            <p:nvPr/>
          </p:nvSpPr>
          <p:spPr>
            <a:xfrm>
              <a:off x="8378692" y="2520019"/>
              <a:ext cx="452844" cy="365790"/>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健康</a:t>
              </a:r>
            </a:p>
          </p:txBody>
        </p:sp>
        <p:sp>
          <p:nvSpPr>
            <p:cNvPr id="212" name="雲 211">
              <a:extLst>
                <a:ext uri="{FF2B5EF4-FFF2-40B4-BE49-F238E27FC236}">
                  <a16:creationId xmlns:a16="http://schemas.microsoft.com/office/drawing/2014/main" id="{FC625386-701D-680A-F527-22E2ACFCC343}"/>
                </a:ext>
              </a:extLst>
            </p:cNvPr>
            <p:cNvSpPr/>
            <p:nvPr/>
          </p:nvSpPr>
          <p:spPr>
            <a:xfrm>
              <a:off x="7982454" y="2606891"/>
              <a:ext cx="452844" cy="365790"/>
            </a:xfrm>
            <a:prstGeom prst="cloud">
              <a:avLst/>
            </a:prstGeom>
            <a:solidFill>
              <a:srgbClr val="C0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安全</a:t>
              </a:r>
            </a:p>
          </p:txBody>
        </p:sp>
        <p:sp>
          <p:nvSpPr>
            <p:cNvPr id="213" name="雲 212">
              <a:extLst>
                <a:ext uri="{FF2B5EF4-FFF2-40B4-BE49-F238E27FC236}">
                  <a16:creationId xmlns:a16="http://schemas.microsoft.com/office/drawing/2014/main" id="{7A149A85-5836-EC86-5784-97265721B2A7}"/>
                </a:ext>
              </a:extLst>
            </p:cNvPr>
            <p:cNvSpPr/>
            <p:nvPr/>
          </p:nvSpPr>
          <p:spPr>
            <a:xfrm>
              <a:off x="8300323" y="2876658"/>
              <a:ext cx="452844" cy="365790"/>
            </a:xfrm>
            <a:prstGeom prst="cloud">
              <a:avLst/>
            </a:prstGeom>
            <a:solidFill>
              <a:srgbClr val="7030A0"/>
            </a:solidFill>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kumimoji="1" lang="ja-JP" altLang="en-US" sz="600" dirty="0"/>
                <a:t>街路</a:t>
              </a:r>
            </a:p>
          </p:txBody>
        </p:sp>
        <p:sp>
          <p:nvSpPr>
            <p:cNvPr id="214" name="雲 213">
              <a:extLst>
                <a:ext uri="{FF2B5EF4-FFF2-40B4-BE49-F238E27FC236}">
                  <a16:creationId xmlns:a16="http://schemas.microsoft.com/office/drawing/2014/main" id="{6AF6116C-D953-3C72-B947-ABCA8E9F0F0D}"/>
                </a:ext>
              </a:extLst>
            </p:cNvPr>
            <p:cNvSpPr/>
            <p:nvPr/>
          </p:nvSpPr>
          <p:spPr>
            <a:xfrm>
              <a:off x="8735747" y="2687061"/>
              <a:ext cx="452844" cy="365790"/>
            </a:xfrm>
            <a:prstGeom prst="cloud">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sz="600" dirty="0"/>
                <a:t>公民館</a:t>
              </a:r>
            </a:p>
          </p:txBody>
        </p:sp>
        <p:sp>
          <p:nvSpPr>
            <p:cNvPr id="215" name="雲 214">
              <a:extLst>
                <a:ext uri="{FF2B5EF4-FFF2-40B4-BE49-F238E27FC236}">
                  <a16:creationId xmlns:a16="http://schemas.microsoft.com/office/drawing/2014/main" id="{3424078D-051B-7AE8-A8CD-A3C55D897A9B}"/>
                </a:ext>
              </a:extLst>
            </p:cNvPr>
            <p:cNvSpPr/>
            <p:nvPr/>
          </p:nvSpPr>
          <p:spPr>
            <a:xfrm>
              <a:off x="9249556" y="2615472"/>
              <a:ext cx="452844" cy="365790"/>
            </a:xfrm>
            <a:prstGeom prst="cloud">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solidFill>
                    <a:schemeClr val="tx1"/>
                  </a:solidFill>
                </a:rPr>
                <a:t>野球場</a:t>
              </a:r>
            </a:p>
          </p:txBody>
        </p:sp>
        <p:sp>
          <p:nvSpPr>
            <p:cNvPr id="216" name="雲 215">
              <a:extLst>
                <a:ext uri="{FF2B5EF4-FFF2-40B4-BE49-F238E27FC236}">
                  <a16:creationId xmlns:a16="http://schemas.microsoft.com/office/drawing/2014/main" id="{E79B6105-6CDC-EB15-9226-52096EB10E42}"/>
                </a:ext>
              </a:extLst>
            </p:cNvPr>
            <p:cNvSpPr/>
            <p:nvPr/>
          </p:nvSpPr>
          <p:spPr>
            <a:xfrm>
              <a:off x="8979583" y="2869956"/>
              <a:ext cx="452844" cy="365790"/>
            </a:xfrm>
            <a:prstGeom prst="cloud">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道路</a:t>
              </a:r>
            </a:p>
          </p:txBody>
        </p:sp>
        <p:sp>
          <p:nvSpPr>
            <p:cNvPr id="217" name="雲 216">
              <a:extLst>
                <a:ext uri="{FF2B5EF4-FFF2-40B4-BE49-F238E27FC236}">
                  <a16:creationId xmlns:a16="http://schemas.microsoft.com/office/drawing/2014/main" id="{84F32E6F-3BE8-D37F-FD63-79C9DB9987B3}"/>
                </a:ext>
              </a:extLst>
            </p:cNvPr>
            <p:cNvSpPr/>
            <p:nvPr/>
          </p:nvSpPr>
          <p:spPr>
            <a:xfrm>
              <a:off x="9384531" y="2941545"/>
              <a:ext cx="452844" cy="365790"/>
            </a:xfrm>
            <a:prstGeom prst="cloud">
              <a:avLst/>
            </a:prstGeom>
            <a:solidFill>
              <a:schemeClr val="tx2"/>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t>陸橋</a:t>
              </a:r>
            </a:p>
          </p:txBody>
        </p:sp>
        <p:sp>
          <p:nvSpPr>
            <p:cNvPr id="218" name="雲 217">
              <a:extLst>
                <a:ext uri="{FF2B5EF4-FFF2-40B4-BE49-F238E27FC236}">
                  <a16:creationId xmlns:a16="http://schemas.microsoft.com/office/drawing/2014/main" id="{41C0F07E-F945-16ED-48D1-3115A9DD5F3A}"/>
                </a:ext>
              </a:extLst>
            </p:cNvPr>
            <p:cNvSpPr/>
            <p:nvPr/>
          </p:nvSpPr>
          <p:spPr>
            <a:xfrm>
              <a:off x="9284380" y="3264321"/>
              <a:ext cx="452844" cy="365790"/>
            </a:xfrm>
            <a:prstGeom prst="cloud">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商店街</a:t>
              </a:r>
            </a:p>
          </p:txBody>
        </p:sp>
        <p:sp>
          <p:nvSpPr>
            <p:cNvPr id="219" name="雲 218">
              <a:extLst>
                <a:ext uri="{FF2B5EF4-FFF2-40B4-BE49-F238E27FC236}">
                  <a16:creationId xmlns:a16="http://schemas.microsoft.com/office/drawing/2014/main" id="{A3235B6A-D59A-F200-83B2-C351EB2B16B3}"/>
                </a:ext>
              </a:extLst>
            </p:cNvPr>
            <p:cNvSpPr/>
            <p:nvPr/>
          </p:nvSpPr>
          <p:spPr>
            <a:xfrm>
              <a:off x="8822816" y="3404755"/>
              <a:ext cx="452844" cy="365790"/>
            </a:xfrm>
            <a:prstGeom prst="cloud">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600" dirty="0"/>
                <a:t>公務員</a:t>
              </a:r>
            </a:p>
          </p:txBody>
        </p:sp>
        <p:sp>
          <p:nvSpPr>
            <p:cNvPr id="220" name="雲 219">
              <a:extLst>
                <a:ext uri="{FF2B5EF4-FFF2-40B4-BE49-F238E27FC236}">
                  <a16:creationId xmlns:a16="http://schemas.microsoft.com/office/drawing/2014/main" id="{C34077B0-5043-3C9D-FCC2-B897972B7995}"/>
                </a:ext>
              </a:extLst>
            </p:cNvPr>
            <p:cNvSpPr/>
            <p:nvPr/>
          </p:nvSpPr>
          <p:spPr>
            <a:xfrm>
              <a:off x="8513668" y="3322608"/>
              <a:ext cx="452844" cy="365790"/>
            </a:xfrm>
            <a:prstGeom prst="cloud">
              <a:avLst/>
            </a:prstGeom>
            <a:solidFill>
              <a:schemeClr val="accent2">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sz="600" dirty="0"/>
                <a:t>治安</a:t>
              </a:r>
            </a:p>
          </p:txBody>
        </p:sp>
        <p:sp>
          <p:nvSpPr>
            <p:cNvPr id="221" name="雲 220">
              <a:extLst>
                <a:ext uri="{FF2B5EF4-FFF2-40B4-BE49-F238E27FC236}">
                  <a16:creationId xmlns:a16="http://schemas.microsoft.com/office/drawing/2014/main" id="{1D54ACB6-7089-A645-F885-5A5E6C75083F}"/>
                </a:ext>
              </a:extLst>
            </p:cNvPr>
            <p:cNvSpPr/>
            <p:nvPr/>
          </p:nvSpPr>
          <p:spPr>
            <a:xfrm>
              <a:off x="8592057" y="2996331"/>
              <a:ext cx="452844" cy="365790"/>
            </a:xfrm>
            <a:prstGeom prst="cloud">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kumimoji="1" lang="ja-JP" altLang="en-US" sz="600" dirty="0"/>
                <a:t>警察</a:t>
              </a:r>
            </a:p>
          </p:txBody>
        </p:sp>
        <p:sp>
          <p:nvSpPr>
            <p:cNvPr id="222" name="雲 221">
              <a:extLst>
                <a:ext uri="{FF2B5EF4-FFF2-40B4-BE49-F238E27FC236}">
                  <a16:creationId xmlns:a16="http://schemas.microsoft.com/office/drawing/2014/main" id="{FDF8C86A-7CD7-2628-C597-589BD2DB8887}"/>
                </a:ext>
              </a:extLst>
            </p:cNvPr>
            <p:cNvSpPr/>
            <p:nvPr/>
          </p:nvSpPr>
          <p:spPr>
            <a:xfrm>
              <a:off x="8975232" y="3082188"/>
              <a:ext cx="452844" cy="365790"/>
            </a:xfrm>
            <a:prstGeom prst="cloud">
              <a:avLst/>
            </a:prstGeom>
            <a:solidFill>
              <a:srgbClr val="00B0F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t>防犯</a:t>
              </a:r>
            </a:p>
          </p:txBody>
        </p:sp>
        <p:sp>
          <p:nvSpPr>
            <p:cNvPr id="223" name="雲 222">
              <a:extLst>
                <a:ext uri="{FF2B5EF4-FFF2-40B4-BE49-F238E27FC236}">
                  <a16:creationId xmlns:a16="http://schemas.microsoft.com/office/drawing/2014/main" id="{0DFC98F0-76B2-4483-415D-DCD30A2EADD3}"/>
                </a:ext>
              </a:extLst>
            </p:cNvPr>
            <p:cNvSpPr/>
            <p:nvPr/>
          </p:nvSpPr>
          <p:spPr>
            <a:xfrm>
              <a:off x="8052104" y="3410181"/>
              <a:ext cx="452844" cy="365790"/>
            </a:xfrm>
            <a:prstGeom prst="cloud">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kumimoji="1" lang="ja-JP" altLang="en-US" sz="600" dirty="0"/>
                <a:t>水道</a:t>
              </a:r>
            </a:p>
          </p:txBody>
        </p:sp>
        <p:sp>
          <p:nvSpPr>
            <p:cNvPr id="224" name="雲 223">
              <a:extLst>
                <a:ext uri="{FF2B5EF4-FFF2-40B4-BE49-F238E27FC236}">
                  <a16:creationId xmlns:a16="http://schemas.microsoft.com/office/drawing/2014/main" id="{9F3A000F-D4CB-0997-7B2C-6A5CDE4E51CA}"/>
                </a:ext>
              </a:extLst>
            </p:cNvPr>
            <p:cNvSpPr/>
            <p:nvPr/>
          </p:nvSpPr>
          <p:spPr>
            <a:xfrm>
              <a:off x="8123957" y="3131964"/>
              <a:ext cx="452844" cy="365790"/>
            </a:xfrm>
            <a:prstGeom prst="cloud">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kumimoji="1" lang="ja-JP" altLang="en-US" sz="600" dirty="0">
                  <a:solidFill>
                    <a:schemeClr val="tx1"/>
                  </a:solidFill>
                </a:rPr>
                <a:t>電力</a:t>
              </a:r>
            </a:p>
          </p:txBody>
        </p:sp>
        <p:sp>
          <p:nvSpPr>
            <p:cNvPr id="225" name="雲 224">
              <a:extLst>
                <a:ext uri="{FF2B5EF4-FFF2-40B4-BE49-F238E27FC236}">
                  <a16:creationId xmlns:a16="http://schemas.microsoft.com/office/drawing/2014/main" id="{8E6F9C48-09EB-9F33-5438-11AA50692394}"/>
                </a:ext>
              </a:extLst>
            </p:cNvPr>
            <p:cNvSpPr/>
            <p:nvPr/>
          </p:nvSpPr>
          <p:spPr>
            <a:xfrm>
              <a:off x="7914967" y="2868824"/>
              <a:ext cx="452844" cy="365790"/>
            </a:xfrm>
            <a:prstGeom prst="cloud">
              <a:avLst/>
            </a:prstGeom>
            <a:solidFill>
              <a:schemeClr val="accent6">
                <a:lumMod val="40000"/>
                <a:lumOff val="60000"/>
              </a:schemeClr>
            </a:solidFill>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ja-JP" altLang="en-US" sz="600" dirty="0">
                  <a:solidFill>
                    <a:schemeClr val="tx1"/>
                  </a:solidFill>
                </a:rPr>
                <a:t>消防</a:t>
              </a:r>
              <a:endParaRPr kumimoji="1" lang="ja-JP" altLang="en-US" sz="600" dirty="0">
                <a:solidFill>
                  <a:schemeClr val="tx1"/>
                </a:solidFill>
              </a:endParaRPr>
            </a:p>
          </p:txBody>
        </p:sp>
      </p:grpSp>
      <p:grpSp>
        <p:nvGrpSpPr>
          <p:cNvPr id="226" name="グループ化 225">
            <a:extLst>
              <a:ext uri="{FF2B5EF4-FFF2-40B4-BE49-F238E27FC236}">
                <a16:creationId xmlns:a16="http://schemas.microsoft.com/office/drawing/2014/main" id="{DA843782-7DBF-10A3-E534-3B2FDC49D84F}"/>
              </a:ext>
            </a:extLst>
          </p:cNvPr>
          <p:cNvGrpSpPr/>
          <p:nvPr/>
        </p:nvGrpSpPr>
        <p:grpSpPr>
          <a:xfrm>
            <a:off x="5570711" y="4546903"/>
            <a:ext cx="2471910" cy="1879259"/>
            <a:chOff x="10089931" y="2239759"/>
            <a:chExt cx="1911588" cy="1468424"/>
          </a:xfrm>
        </p:grpSpPr>
        <p:sp>
          <p:nvSpPr>
            <p:cNvPr id="227" name="雲 226">
              <a:extLst>
                <a:ext uri="{FF2B5EF4-FFF2-40B4-BE49-F238E27FC236}">
                  <a16:creationId xmlns:a16="http://schemas.microsoft.com/office/drawing/2014/main" id="{3BA97B1C-4F5E-C0B1-3C9B-6398B5DB588E}"/>
                </a:ext>
              </a:extLst>
            </p:cNvPr>
            <p:cNvSpPr/>
            <p:nvPr/>
          </p:nvSpPr>
          <p:spPr>
            <a:xfrm>
              <a:off x="10192312" y="2258672"/>
              <a:ext cx="931838" cy="735502"/>
            </a:xfrm>
            <a:prstGeom prst="cloud">
              <a:avLst/>
            </a:prstGeom>
            <a:solidFill>
              <a:schemeClr val="accent2">
                <a:lumMod val="60000"/>
                <a:lumOff val="4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r>
                <a:rPr kumimoji="1" lang="ja-JP" altLang="en-US" sz="1400" dirty="0">
                  <a:solidFill>
                    <a:schemeClr val="tx1"/>
                  </a:solidFill>
                </a:rPr>
                <a:t>安全</a:t>
              </a:r>
              <a:br>
                <a:rPr kumimoji="1" lang="en-US" altLang="ja-JP" sz="1400" dirty="0">
                  <a:solidFill>
                    <a:schemeClr val="tx1"/>
                  </a:solidFill>
                </a:rPr>
              </a:br>
              <a:r>
                <a:rPr kumimoji="1" lang="ja-JP" altLang="en-US" sz="1400" dirty="0">
                  <a:solidFill>
                    <a:schemeClr val="tx1"/>
                  </a:solidFill>
                </a:rPr>
                <a:t>安心</a:t>
              </a:r>
            </a:p>
          </p:txBody>
        </p:sp>
        <p:sp>
          <p:nvSpPr>
            <p:cNvPr id="228" name="雲 227">
              <a:extLst>
                <a:ext uri="{FF2B5EF4-FFF2-40B4-BE49-F238E27FC236}">
                  <a16:creationId xmlns:a16="http://schemas.microsoft.com/office/drawing/2014/main" id="{F2C25E00-5B1E-0BFE-A3B9-0F42DA18944A}"/>
                </a:ext>
              </a:extLst>
            </p:cNvPr>
            <p:cNvSpPr/>
            <p:nvPr/>
          </p:nvSpPr>
          <p:spPr>
            <a:xfrm>
              <a:off x="11069681" y="2239759"/>
              <a:ext cx="931838" cy="735502"/>
            </a:xfrm>
            <a:prstGeom prst="cloud">
              <a:avLst/>
            </a:prstGeom>
            <a:solidFill>
              <a:srgbClr val="C000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r"/>
              <a:r>
                <a:rPr lang="ja-JP" altLang="en-US" sz="1400" dirty="0"/>
                <a:t>健康</a:t>
              </a:r>
              <a:endParaRPr lang="en-US" altLang="ja-JP" sz="1400" dirty="0"/>
            </a:p>
            <a:p>
              <a:pPr algn="r"/>
              <a:r>
                <a:rPr lang="ja-JP" altLang="en-US" sz="1400" dirty="0"/>
                <a:t>施設</a:t>
              </a:r>
              <a:endParaRPr kumimoji="1" lang="ja-JP" altLang="en-US" sz="1400" dirty="0"/>
            </a:p>
          </p:txBody>
        </p:sp>
        <p:sp>
          <p:nvSpPr>
            <p:cNvPr id="229" name="雲 228">
              <a:extLst>
                <a:ext uri="{FF2B5EF4-FFF2-40B4-BE49-F238E27FC236}">
                  <a16:creationId xmlns:a16="http://schemas.microsoft.com/office/drawing/2014/main" id="{37240A1B-3947-47A9-9BBC-4B2251D9A878}"/>
                </a:ext>
              </a:extLst>
            </p:cNvPr>
            <p:cNvSpPr/>
            <p:nvPr/>
          </p:nvSpPr>
          <p:spPr>
            <a:xfrm>
              <a:off x="11021769" y="2893855"/>
              <a:ext cx="931838" cy="735502"/>
            </a:xfrm>
            <a:prstGeom prst="cloud">
              <a:avLst/>
            </a:prstGeom>
            <a:solidFill>
              <a:srgbClr val="0070C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r"/>
              <a:r>
                <a:rPr kumimoji="1" lang="ja-JP" altLang="en-US" sz="1400" dirty="0"/>
                <a:t>地域</a:t>
              </a:r>
              <a:endParaRPr kumimoji="1" lang="en-US" altLang="ja-JP" sz="1400" dirty="0"/>
            </a:p>
            <a:p>
              <a:pPr algn="r"/>
              <a:r>
                <a:rPr kumimoji="1" lang="ja-JP" altLang="en-US" sz="1400" dirty="0"/>
                <a:t>振興</a:t>
              </a:r>
            </a:p>
          </p:txBody>
        </p:sp>
        <p:sp>
          <p:nvSpPr>
            <p:cNvPr id="230" name="雲 229">
              <a:extLst>
                <a:ext uri="{FF2B5EF4-FFF2-40B4-BE49-F238E27FC236}">
                  <a16:creationId xmlns:a16="http://schemas.microsoft.com/office/drawing/2014/main" id="{AFBF81B3-DBAA-3ACD-A066-677560CEA633}"/>
                </a:ext>
              </a:extLst>
            </p:cNvPr>
            <p:cNvSpPr/>
            <p:nvPr/>
          </p:nvSpPr>
          <p:spPr>
            <a:xfrm>
              <a:off x="10089931" y="2972681"/>
              <a:ext cx="931838" cy="735502"/>
            </a:xfrm>
            <a:prstGeom prst="cloud">
              <a:avLst/>
            </a:prstGeom>
            <a:solidFill>
              <a:schemeClr val="accent1">
                <a:lumMod val="40000"/>
                <a:lumOff val="60000"/>
              </a:schemeClr>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r>
                <a:rPr kumimoji="1" lang="ja-JP" altLang="en-US" sz="1200" dirty="0">
                  <a:solidFill>
                    <a:schemeClr val="tx1"/>
                  </a:solidFill>
                </a:rPr>
                <a:t>公共</a:t>
              </a:r>
              <a:endParaRPr kumimoji="1" lang="en-US" altLang="ja-JP" sz="1200" dirty="0">
                <a:solidFill>
                  <a:schemeClr val="tx1"/>
                </a:solidFill>
              </a:endParaRPr>
            </a:p>
            <a:p>
              <a:r>
                <a:rPr kumimoji="1" lang="ja-JP" altLang="en-US" sz="1200" dirty="0">
                  <a:solidFill>
                    <a:schemeClr val="tx1"/>
                  </a:solidFill>
                </a:rPr>
                <a:t>インフラ</a:t>
              </a:r>
            </a:p>
          </p:txBody>
        </p:sp>
        <p:sp>
          <p:nvSpPr>
            <p:cNvPr id="231" name="雲 230">
              <a:extLst>
                <a:ext uri="{FF2B5EF4-FFF2-40B4-BE49-F238E27FC236}">
                  <a16:creationId xmlns:a16="http://schemas.microsoft.com/office/drawing/2014/main" id="{043FB3D8-5E19-ADD6-B566-C384A67B074F}"/>
                </a:ext>
              </a:extLst>
            </p:cNvPr>
            <p:cNvSpPr/>
            <p:nvPr/>
          </p:nvSpPr>
          <p:spPr>
            <a:xfrm>
              <a:off x="10542765" y="2655156"/>
              <a:ext cx="931838" cy="735502"/>
            </a:xfrm>
            <a:prstGeom prst="cloud">
              <a:avLst/>
            </a:prstGeom>
            <a:solidFill>
              <a:srgbClr val="92D05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ja-JP" altLang="en-US" sz="1400" dirty="0">
                  <a:solidFill>
                    <a:schemeClr val="tx1"/>
                  </a:solidFill>
                </a:rPr>
                <a:t>福祉</a:t>
              </a:r>
              <a:endParaRPr lang="en-US" altLang="ja-JP" sz="1400" dirty="0">
                <a:solidFill>
                  <a:schemeClr val="tx1"/>
                </a:solidFill>
              </a:endParaRPr>
            </a:p>
            <a:p>
              <a:pPr algn="ctr"/>
              <a:r>
                <a:rPr lang="ja-JP" altLang="en-US" sz="1400" dirty="0">
                  <a:solidFill>
                    <a:schemeClr val="tx1"/>
                  </a:solidFill>
                </a:rPr>
                <a:t>施設</a:t>
              </a:r>
              <a:endParaRPr kumimoji="1" lang="ja-JP" altLang="en-US" sz="1400" dirty="0">
                <a:solidFill>
                  <a:schemeClr val="tx1"/>
                </a:solidFill>
              </a:endParaRPr>
            </a:p>
          </p:txBody>
        </p:sp>
      </p:grpSp>
      <p:sp>
        <p:nvSpPr>
          <p:cNvPr id="232" name="矢印: 右 231">
            <a:extLst>
              <a:ext uri="{FF2B5EF4-FFF2-40B4-BE49-F238E27FC236}">
                <a16:creationId xmlns:a16="http://schemas.microsoft.com/office/drawing/2014/main" id="{ABFDD9D3-3538-83D0-FC80-9F4457EAF749}"/>
              </a:ext>
            </a:extLst>
          </p:cNvPr>
          <p:cNvSpPr/>
          <p:nvPr/>
        </p:nvSpPr>
        <p:spPr>
          <a:xfrm>
            <a:off x="4608913" y="5229183"/>
            <a:ext cx="735209" cy="40131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234" name="矢印: 右 233">
            <a:extLst>
              <a:ext uri="{FF2B5EF4-FFF2-40B4-BE49-F238E27FC236}">
                <a16:creationId xmlns:a16="http://schemas.microsoft.com/office/drawing/2014/main" id="{5F310F31-1482-5539-9017-C26FA39BE8E9}"/>
              </a:ext>
            </a:extLst>
          </p:cNvPr>
          <p:cNvSpPr/>
          <p:nvPr/>
        </p:nvSpPr>
        <p:spPr>
          <a:xfrm>
            <a:off x="8353463" y="5275268"/>
            <a:ext cx="735209" cy="40131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235" name="矢印: 右 234">
            <a:extLst>
              <a:ext uri="{FF2B5EF4-FFF2-40B4-BE49-F238E27FC236}">
                <a16:creationId xmlns:a16="http://schemas.microsoft.com/office/drawing/2014/main" id="{F0C64301-0207-AF8B-258D-E6E9A5476E64}"/>
              </a:ext>
            </a:extLst>
          </p:cNvPr>
          <p:cNvSpPr/>
          <p:nvPr/>
        </p:nvSpPr>
        <p:spPr>
          <a:xfrm>
            <a:off x="1082526" y="5311730"/>
            <a:ext cx="735209" cy="40131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236" name="矢印: 右 235">
            <a:extLst>
              <a:ext uri="{FF2B5EF4-FFF2-40B4-BE49-F238E27FC236}">
                <a16:creationId xmlns:a16="http://schemas.microsoft.com/office/drawing/2014/main" id="{3F416BBB-E1C2-CF4D-D334-3602EF9F9151}"/>
              </a:ext>
            </a:extLst>
          </p:cNvPr>
          <p:cNvSpPr/>
          <p:nvPr/>
        </p:nvSpPr>
        <p:spPr>
          <a:xfrm>
            <a:off x="11271766" y="2318137"/>
            <a:ext cx="735209" cy="40131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239" name="テキスト ボックス 238">
            <a:extLst>
              <a:ext uri="{FF2B5EF4-FFF2-40B4-BE49-F238E27FC236}">
                <a16:creationId xmlns:a16="http://schemas.microsoft.com/office/drawing/2014/main" id="{A1A6B7B1-2B2E-DF17-27CC-AC5D9436EDEC}"/>
              </a:ext>
            </a:extLst>
          </p:cNvPr>
          <p:cNvSpPr txBox="1"/>
          <p:nvPr/>
        </p:nvSpPr>
        <p:spPr>
          <a:xfrm>
            <a:off x="661687" y="6424350"/>
            <a:ext cx="1703600" cy="30777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ja-JP" altLang="en-US" sz="1400" dirty="0"/>
              <a:t>⑥</a:t>
            </a:r>
            <a:r>
              <a:rPr kumimoji="1" lang="ja-JP" altLang="en-US" sz="1400" dirty="0"/>
              <a:t>初期ラベリング</a:t>
            </a:r>
          </a:p>
        </p:txBody>
      </p:sp>
      <p:sp>
        <p:nvSpPr>
          <p:cNvPr id="240" name="テキスト ボックス 239">
            <a:extLst>
              <a:ext uri="{FF2B5EF4-FFF2-40B4-BE49-F238E27FC236}">
                <a16:creationId xmlns:a16="http://schemas.microsoft.com/office/drawing/2014/main" id="{C40A91DC-86EE-BDA9-6575-313A75C2363E}"/>
              </a:ext>
            </a:extLst>
          </p:cNvPr>
          <p:cNvSpPr txBox="1"/>
          <p:nvPr/>
        </p:nvSpPr>
        <p:spPr>
          <a:xfrm>
            <a:off x="4115097" y="6426162"/>
            <a:ext cx="1703600" cy="30777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ja-JP" altLang="en-US" sz="1400" dirty="0"/>
              <a:t>⑦統合</a:t>
            </a:r>
            <a:r>
              <a:rPr kumimoji="1" lang="ja-JP" altLang="en-US" sz="1400" dirty="0"/>
              <a:t>ラベリング</a:t>
            </a:r>
          </a:p>
        </p:txBody>
      </p:sp>
      <p:sp>
        <p:nvSpPr>
          <p:cNvPr id="241" name="テキスト ボックス 240">
            <a:extLst>
              <a:ext uri="{FF2B5EF4-FFF2-40B4-BE49-F238E27FC236}">
                <a16:creationId xmlns:a16="http://schemas.microsoft.com/office/drawing/2014/main" id="{9D1A579D-C78A-1E91-2FC0-F766C1E00675}"/>
              </a:ext>
            </a:extLst>
          </p:cNvPr>
          <p:cNvSpPr txBox="1"/>
          <p:nvPr/>
        </p:nvSpPr>
        <p:spPr>
          <a:xfrm>
            <a:off x="7769013" y="6401411"/>
            <a:ext cx="1703600" cy="30777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ja-JP" altLang="en-US" sz="1400" dirty="0"/>
              <a:t>⑧</a:t>
            </a:r>
            <a:r>
              <a:rPr kumimoji="1" lang="ja-JP" altLang="en-US" sz="1400" dirty="0"/>
              <a:t>要約</a:t>
            </a:r>
          </a:p>
        </p:txBody>
      </p:sp>
      <p:pic>
        <p:nvPicPr>
          <p:cNvPr id="242" name="図 241">
            <a:extLst>
              <a:ext uri="{FF2B5EF4-FFF2-40B4-BE49-F238E27FC236}">
                <a16:creationId xmlns:a16="http://schemas.microsoft.com/office/drawing/2014/main" id="{46081540-01A3-E1E5-F93C-842F8580C7EB}"/>
              </a:ext>
            </a:extLst>
          </p:cNvPr>
          <p:cNvPicPr>
            <a:picLocks noChangeAspect="1"/>
          </p:cNvPicPr>
          <p:nvPr/>
        </p:nvPicPr>
        <p:blipFill>
          <a:blip r:embed="rId3"/>
          <a:stretch>
            <a:fillRect/>
          </a:stretch>
        </p:blipFill>
        <p:spPr>
          <a:xfrm>
            <a:off x="9184579" y="4529827"/>
            <a:ext cx="2238350" cy="1892195"/>
          </a:xfrm>
          <a:prstGeom prst="rect">
            <a:avLst/>
          </a:prstGeom>
        </p:spPr>
        <p:style>
          <a:lnRef idx="2">
            <a:schemeClr val="dk1"/>
          </a:lnRef>
          <a:fillRef idx="1">
            <a:schemeClr val="lt1"/>
          </a:fillRef>
          <a:effectRef idx="0">
            <a:schemeClr val="dk1"/>
          </a:effectRef>
          <a:fontRef idx="minor">
            <a:schemeClr val="dk1"/>
          </a:fontRef>
        </p:style>
      </p:pic>
      <p:sp>
        <p:nvSpPr>
          <p:cNvPr id="3" name="スライド番号プレースホルダー 2">
            <a:extLst>
              <a:ext uri="{FF2B5EF4-FFF2-40B4-BE49-F238E27FC236}">
                <a16:creationId xmlns:a16="http://schemas.microsoft.com/office/drawing/2014/main" id="{C83D4142-EF30-F527-B35E-0D0D90F6EC34}"/>
              </a:ext>
            </a:extLst>
          </p:cNvPr>
          <p:cNvSpPr>
            <a:spLocks noGrp="1"/>
          </p:cNvSpPr>
          <p:nvPr>
            <p:ph type="sldNum" sz="quarter" idx="12"/>
          </p:nvPr>
        </p:nvSpPr>
        <p:spPr/>
        <p:txBody>
          <a:bodyPr/>
          <a:lstStyle/>
          <a:p>
            <a:fld id="{FCA3042A-F884-44E0-81D5-7D4A03868EA8}" type="slidenum">
              <a:rPr kumimoji="1" lang="ja-JP" altLang="en-US" smtClean="0"/>
              <a:t>29</a:t>
            </a:fld>
            <a:endParaRPr kumimoji="1" lang="ja-JP" altLang="en-US"/>
          </a:p>
        </p:txBody>
      </p:sp>
    </p:spTree>
    <p:extLst>
      <p:ext uri="{BB962C8B-B14F-4D97-AF65-F5344CB8AC3E}">
        <p14:creationId xmlns:p14="http://schemas.microsoft.com/office/powerpoint/2010/main" val="2326122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D47703B-DB06-895D-9A69-70FBB943F764}"/>
              </a:ext>
            </a:extLst>
          </p:cNvPr>
          <p:cNvSpPr>
            <a:spLocks noGrp="1"/>
          </p:cNvSpPr>
          <p:nvPr>
            <p:ph type="title"/>
          </p:nvPr>
        </p:nvSpPr>
        <p:spPr/>
        <p:txBody>
          <a:bodyPr>
            <a:normAutofit fontScale="90000"/>
          </a:bodyPr>
          <a:lstStyle/>
          <a:p>
            <a:r>
              <a:rPr kumimoji="1" lang="ja-JP" altLang="en-US" dirty="0"/>
              <a:t>多次元空間における近いとは何か？</a:t>
            </a:r>
          </a:p>
        </p:txBody>
      </p:sp>
      <p:sp>
        <p:nvSpPr>
          <p:cNvPr id="3" name="コンテンツ プレースホルダー 2">
            <a:extLst>
              <a:ext uri="{FF2B5EF4-FFF2-40B4-BE49-F238E27FC236}">
                <a16:creationId xmlns:a16="http://schemas.microsoft.com/office/drawing/2014/main" id="{04F522EA-0178-789E-BBD8-7149FA4B2F78}"/>
              </a:ext>
            </a:extLst>
          </p:cNvPr>
          <p:cNvSpPr>
            <a:spLocks noGrp="1"/>
          </p:cNvSpPr>
          <p:nvPr>
            <p:ph idx="1"/>
          </p:nvPr>
        </p:nvSpPr>
        <p:spPr>
          <a:xfrm>
            <a:off x="838200" y="1173079"/>
            <a:ext cx="6198325" cy="5548396"/>
          </a:xfrm>
        </p:spPr>
        <p:txBody>
          <a:bodyPr>
            <a:normAutofit fontScale="77500" lnSpcReduction="20000"/>
          </a:bodyPr>
          <a:lstStyle/>
          <a:p>
            <a:r>
              <a:rPr kumimoji="1" lang="ja-JP" altLang="en-US" dirty="0"/>
              <a:t>マンハッタン距離（赤線）、説明割愛</a:t>
            </a:r>
            <a:endParaRPr kumimoji="1" lang="en-US" altLang="ja-JP" dirty="0"/>
          </a:p>
          <a:p>
            <a:r>
              <a:rPr lang="ja-JP" altLang="en-US" dirty="0"/>
              <a:t>ユークリッド距離（青点線） 、説明割愛</a:t>
            </a:r>
            <a:endParaRPr lang="en-US" altLang="ja-JP" dirty="0"/>
          </a:p>
          <a:p>
            <a:pPr lvl="1"/>
            <a:endParaRPr kumimoji="1" lang="en-US" altLang="ja-JP" dirty="0"/>
          </a:p>
          <a:p>
            <a:r>
              <a:rPr kumimoji="1" lang="ja-JP" altLang="en-US" dirty="0"/>
              <a:t>角度を利用する、</a:t>
            </a:r>
            <a:r>
              <a:rPr kumimoji="1" lang="en-US" altLang="ja-JP" dirty="0"/>
              <a:t>0</a:t>
            </a:r>
            <a:r>
              <a:rPr kumimoji="1" lang="ja-JP" altLang="en-US" dirty="0"/>
              <a:t>に近いほど近い</a:t>
            </a:r>
            <a:endParaRPr kumimoji="1" lang="en-US" altLang="ja-JP" dirty="0"/>
          </a:p>
          <a:p>
            <a:pPr lvl="1"/>
            <a:r>
              <a:rPr lang="ja-JP" altLang="en-US" dirty="0"/>
              <a:t>角度はベクトルの内積の定義から計算できる</a:t>
            </a:r>
            <a:endParaRPr lang="en-US" altLang="ja-JP" dirty="0"/>
          </a:p>
          <a:p>
            <a:pPr lvl="1"/>
            <a:r>
              <a:rPr lang="en-US" altLang="ja-JP" dirty="0"/>
              <a:t>A</a:t>
            </a:r>
            <a:r>
              <a:rPr lang="ja-JP" altLang="en-US" dirty="0"/>
              <a:t>・</a:t>
            </a:r>
            <a:r>
              <a:rPr lang="en-US" altLang="ja-JP" dirty="0"/>
              <a:t>B</a:t>
            </a:r>
            <a:r>
              <a:rPr lang="ja-JP" altLang="en-US" dirty="0"/>
              <a:t> </a:t>
            </a:r>
            <a:r>
              <a:rPr lang="en-US" altLang="ja-JP" dirty="0"/>
              <a:t>=</a:t>
            </a:r>
            <a:r>
              <a:rPr lang="ja-JP" altLang="en-US" dirty="0"/>
              <a:t> </a:t>
            </a:r>
            <a:r>
              <a:rPr lang="en-US" altLang="ja-JP" dirty="0"/>
              <a:t>|A|</a:t>
            </a:r>
            <a:r>
              <a:rPr lang="ja-JP" altLang="en-US" dirty="0"/>
              <a:t> </a:t>
            </a:r>
            <a:r>
              <a:rPr lang="en-US" altLang="ja-JP" dirty="0"/>
              <a:t>|B|</a:t>
            </a:r>
            <a:r>
              <a:rPr lang="ja-JP" altLang="en-US" dirty="0"/>
              <a:t> </a:t>
            </a:r>
            <a:r>
              <a:rPr lang="en-US" altLang="ja-JP" dirty="0" err="1"/>
              <a:t>cosθ</a:t>
            </a:r>
            <a:r>
              <a:rPr lang="ja-JP" altLang="en-US" dirty="0"/>
              <a:t> 　　（高校数学</a:t>
            </a:r>
            <a:r>
              <a:rPr lang="en-US" altLang="ja-JP" dirty="0"/>
              <a:t>B</a:t>
            </a:r>
            <a:r>
              <a:rPr lang="ja-JP" altLang="en-US" dirty="0"/>
              <a:t>の範囲）</a:t>
            </a:r>
            <a:endParaRPr lang="en-US" altLang="ja-JP" dirty="0"/>
          </a:p>
          <a:p>
            <a:pPr lvl="1"/>
            <a:r>
              <a:rPr lang="en-US" altLang="ja-JP" dirty="0" err="1"/>
              <a:t>cosθ</a:t>
            </a:r>
            <a:r>
              <a:rPr lang="ja-JP" altLang="en-US" dirty="0"/>
              <a:t> </a:t>
            </a:r>
            <a:r>
              <a:rPr lang="en-US" altLang="ja-JP" dirty="0"/>
              <a:t>=</a:t>
            </a:r>
            <a:r>
              <a:rPr lang="ja-JP" altLang="en-US" dirty="0"/>
              <a:t> </a:t>
            </a:r>
            <a:r>
              <a:rPr lang="en-US" altLang="ja-JP" dirty="0"/>
              <a:t>A</a:t>
            </a:r>
            <a:r>
              <a:rPr lang="ja-JP" altLang="en-US" dirty="0"/>
              <a:t>・</a:t>
            </a:r>
            <a:r>
              <a:rPr lang="en-US" altLang="ja-JP" dirty="0"/>
              <a:t>B</a:t>
            </a:r>
            <a:r>
              <a:rPr lang="ja-JP" altLang="en-US" dirty="0"/>
              <a:t> </a:t>
            </a:r>
            <a:r>
              <a:rPr lang="en-US" altLang="ja-JP" dirty="0"/>
              <a:t>/</a:t>
            </a:r>
            <a:r>
              <a:rPr lang="ja-JP" altLang="en-US" dirty="0"/>
              <a:t> </a:t>
            </a:r>
            <a:r>
              <a:rPr lang="en-US" altLang="ja-JP" dirty="0"/>
              <a:t>|A|</a:t>
            </a:r>
            <a:r>
              <a:rPr lang="ja-JP" altLang="en-US" dirty="0"/>
              <a:t> </a:t>
            </a:r>
            <a:r>
              <a:rPr lang="en-US" altLang="ja-JP" dirty="0"/>
              <a:t>|B|</a:t>
            </a:r>
          </a:p>
          <a:p>
            <a:pPr lvl="1"/>
            <a:r>
              <a:rPr kumimoji="1" lang="en-US" altLang="ja-JP" dirty="0"/>
              <a:t>θ</a:t>
            </a:r>
            <a:r>
              <a:rPr kumimoji="1" lang="ja-JP" altLang="en-US" dirty="0"/>
              <a:t>＝</a:t>
            </a:r>
            <a:r>
              <a:rPr kumimoji="1" lang="en-US" altLang="ja-JP" dirty="0"/>
              <a:t>cos</a:t>
            </a:r>
            <a:r>
              <a:rPr kumimoji="1" lang="en-US" altLang="ja-JP" baseline="30000" dirty="0"/>
              <a:t>-1</a:t>
            </a:r>
            <a:r>
              <a:rPr kumimoji="1" lang="ja-JP" altLang="en-US" dirty="0"/>
              <a:t>（</a:t>
            </a:r>
            <a:r>
              <a:rPr lang="en-US" altLang="ja-JP" dirty="0"/>
              <a:t>A</a:t>
            </a:r>
            <a:r>
              <a:rPr lang="ja-JP" altLang="en-US" dirty="0"/>
              <a:t>・</a:t>
            </a:r>
            <a:r>
              <a:rPr lang="en-US" altLang="ja-JP" dirty="0"/>
              <a:t>B</a:t>
            </a:r>
            <a:r>
              <a:rPr lang="ja-JP" altLang="en-US" dirty="0"/>
              <a:t> </a:t>
            </a:r>
            <a:r>
              <a:rPr lang="en-US" altLang="ja-JP" dirty="0"/>
              <a:t>/</a:t>
            </a:r>
            <a:r>
              <a:rPr lang="ja-JP" altLang="en-US" dirty="0"/>
              <a:t> </a:t>
            </a:r>
            <a:r>
              <a:rPr lang="en-US" altLang="ja-JP" dirty="0"/>
              <a:t>|A|</a:t>
            </a:r>
            <a:r>
              <a:rPr lang="ja-JP" altLang="en-US" dirty="0"/>
              <a:t> </a:t>
            </a:r>
            <a:r>
              <a:rPr lang="en-US" altLang="ja-JP" dirty="0"/>
              <a:t>|B| </a:t>
            </a:r>
            <a:r>
              <a:rPr kumimoji="1" lang="ja-JP" altLang="en-US" dirty="0"/>
              <a:t>）</a:t>
            </a:r>
            <a:endParaRPr kumimoji="1" lang="en-US" altLang="ja-JP" dirty="0"/>
          </a:p>
          <a:p>
            <a:endParaRPr kumimoji="1" lang="en-US" altLang="ja-JP" dirty="0"/>
          </a:p>
          <a:p>
            <a:r>
              <a:rPr lang="ja-JP" altLang="en-US" dirty="0"/>
              <a:t>一般にはコサイン類似度を利用する</a:t>
            </a:r>
            <a:endParaRPr kumimoji="1" lang="en-US" altLang="ja-JP" dirty="0"/>
          </a:p>
          <a:p>
            <a:pPr lvl="1"/>
            <a:r>
              <a:rPr lang="ja-JP" altLang="en-US" dirty="0"/>
              <a:t>上記式の </a:t>
            </a:r>
            <a:r>
              <a:rPr lang="en-US" altLang="ja-JP" dirty="0" err="1"/>
              <a:t>cosθ</a:t>
            </a:r>
            <a:r>
              <a:rPr lang="ja-JP" altLang="en-US" dirty="0"/>
              <a:t> </a:t>
            </a:r>
            <a:r>
              <a:rPr lang="en-US" altLang="ja-JP" dirty="0"/>
              <a:t>=</a:t>
            </a:r>
            <a:r>
              <a:rPr lang="ja-JP" altLang="en-US" dirty="0"/>
              <a:t> </a:t>
            </a:r>
            <a:r>
              <a:rPr lang="en-US" altLang="ja-JP" dirty="0"/>
              <a:t>A</a:t>
            </a:r>
            <a:r>
              <a:rPr lang="ja-JP" altLang="en-US" dirty="0"/>
              <a:t>・</a:t>
            </a:r>
            <a:r>
              <a:rPr lang="en-US" altLang="ja-JP" dirty="0"/>
              <a:t>B</a:t>
            </a:r>
            <a:r>
              <a:rPr lang="ja-JP" altLang="en-US" dirty="0"/>
              <a:t> </a:t>
            </a:r>
            <a:r>
              <a:rPr lang="en-US" altLang="ja-JP" dirty="0"/>
              <a:t>/</a:t>
            </a:r>
            <a:r>
              <a:rPr lang="ja-JP" altLang="en-US" dirty="0"/>
              <a:t> </a:t>
            </a:r>
            <a:r>
              <a:rPr lang="en-US" altLang="ja-JP" dirty="0"/>
              <a:t>|A|</a:t>
            </a:r>
            <a:r>
              <a:rPr lang="ja-JP" altLang="en-US" dirty="0"/>
              <a:t> </a:t>
            </a:r>
            <a:r>
              <a:rPr lang="en-US" altLang="ja-JP" dirty="0"/>
              <a:t>|B|</a:t>
            </a:r>
            <a:r>
              <a:rPr lang="ja-JP" altLang="en-US" dirty="0"/>
              <a:t>  まで計算する</a:t>
            </a:r>
            <a:endParaRPr kumimoji="1" lang="en-US" altLang="ja-JP" dirty="0"/>
          </a:p>
          <a:p>
            <a:pPr lvl="1"/>
            <a:r>
              <a:rPr kumimoji="1" lang="en-US" altLang="ja-JP" dirty="0" err="1"/>
              <a:t>cosθ</a:t>
            </a:r>
            <a:r>
              <a:rPr kumimoji="1" lang="ja-JP" altLang="en-US" dirty="0"/>
              <a:t>は似ていれば</a:t>
            </a:r>
            <a:r>
              <a:rPr kumimoji="1" lang="en-US" altLang="ja-JP" dirty="0"/>
              <a:t>1</a:t>
            </a:r>
            <a:r>
              <a:rPr kumimoji="1" lang="ja-JP" altLang="en-US" dirty="0"/>
              <a:t>に近く、違うなら</a:t>
            </a:r>
            <a:r>
              <a:rPr lang="en-US" altLang="ja-JP" dirty="0"/>
              <a:t>-1</a:t>
            </a:r>
            <a:r>
              <a:rPr lang="ja-JP" altLang="en-US" dirty="0"/>
              <a:t>に近くなる</a:t>
            </a:r>
            <a:endParaRPr lang="en-US" altLang="ja-JP" dirty="0"/>
          </a:p>
          <a:p>
            <a:pPr lvl="2"/>
            <a:r>
              <a:rPr lang="en-US" altLang="ja-JP" dirty="0"/>
              <a:t>θ=0 °</a:t>
            </a:r>
            <a:r>
              <a:rPr lang="ja-JP" altLang="en-US" dirty="0"/>
              <a:t>のとき１、</a:t>
            </a:r>
            <a:r>
              <a:rPr lang="en-US" altLang="ja-JP" dirty="0"/>
              <a:t>θ=180°</a:t>
            </a:r>
            <a:r>
              <a:rPr lang="ja-JP" altLang="en-US" dirty="0"/>
              <a:t>のとき</a:t>
            </a:r>
            <a:r>
              <a:rPr lang="en-US" altLang="ja-JP" dirty="0"/>
              <a:t>-1</a:t>
            </a:r>
            <a:r>
              <a:rPr lang="ja-JP" altLang="en-US" dirty="0"/>
              <a:t>をとる</a:t>
            </a:r>
            <a:endParaRPr lang="en-US" altLang="ja-JP" dirty="0"/>
          </a:p>
          <a:p>
            <a:pPr lvl="1"/>
            <a:r>
              <a:rPr lang="ja-JP" altLang="en-US" dirty="0"/>
              <a:t>わざわざ</a:t>
            </a:r>
            <a:r>
              <a:rPr lang="en-US" altLang="ja-JP" dirty="0"/>
              <a:t>cos</a:t>
            </a:r>
            <a:r>
              <a:rPr lang="ja-JP" altLang="en-US" dirty="0"/>
              <a:t>の逆関数を使って角度を求めなくとも、</a:t>
            </a:r>
            <a:r>
              <a:rPr lang="en-US" altLang="ja-JP" dirty="0"/>
              <a:t> </a:t>
            </a:r>
            <a:r>
              <a:rPr lang="en-US" altLang="ja-JP" dirty="0" err="1">
                <a:solidFill>
                  <a:srgbClr val="C00000"/>
                </a:solidFill>
              </a:rPr>
              <a:t>cosθ</a:t>
            </a:r>
            <a:r>
              <a:rPr lang="ja-JP" altLang="en-US" dirty="0">
                <a:solidFill>
                  <a:srgbClr val="C00000"/>
                </a:solidFill>
              </a:rPr>
              <a:t>を求めるだけで類似性の判断はできる</a:t>
            </a:r>
            <a:endParaRPr lang="en-US" altLang="ja-JP" dirty="0">
              <a:solidFill>
                <a:srgbClr val="C00000"/>
              </a:solidFill>
            </a:endParaRPr>
          </a:p>
          <a:p>
            <a:endParaRPr lang="en-US" altLang="ja-JP" dirty="0"/>
          </a:p>
          <a:p>
            <a:endParaRPr kumimoji="1" lang="ja-JP" altLang="en-US" dirty="0"/>
          </a:p>
        </p:txBody>
      </p:sp>
      <p:cxnSp>
        <p:nvCxnSpPr>
          <p:cNvPr id="4" name="直線矢印コネクタ 3">
            <a:extLst>
              <a:ext uri="{FF2B5EF4-FFF2-40B4-BE49-F238E27FC236}">
                <a16:creationId xmlns:a16="http://schemas.microsoft.com/office/drawing/2014/main" id="{2701FA56-F260-D884-CBAE-56CC3839E704}"/>
              </a:ext>
            </a:extLst>
          </p:cNvPr>
          <p:cNvCxnSpPr>
            <a:cxnSpLocks/>
          </p:cNvCxnSpPr>
          <p:nvPr/>
        </p:nvCxnSpPr>
        <p:spPr>
          <a:xfrm flipH="1" flipV="1">
            <a:off x="7704454" y="1820091"/>
            <a:ext cx="2" cy="399583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 name="直線矢印コネクタ 4">
            <a:extLst>
              <a:ext uri="{FF2B5EF4-FFF2-40B4-BE49-F238E27FC236}">
                <a16:creationId xmlns:a16="http://schemas.microsoft.com/office/drawing/2014/main" id="{E6BEAB29-B6BF-8763-7604-7DFE7A3D92C4}"/>
              </a:ext>
            </a:extLst>
          </p:cNvPr>
          <p:cNvCxnSpPr>
            <a:cxnSpLocks/>
          </p:cNvCxnSpPr>
          <p:nvPr/>
        </p:nvCxnSpPr>
        <p:spPr>
          <a:xfrm>
            <a:off x="7468668" y="5545634"/>
            <a:ext cx="425306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テキスト ボックス 8">
            <a:extLst>
              <a:ext uri="{FF2B5EF4-FFF2-40B4-BE49-F238E27FC236}">
                <a16:creationId xmlns:a16="http://schemas.microsoft.com/office/drawing/2014/main" id="{C81176E0-0AB6-C764-3E33-1164632A061D}"/>
              </a:ext>
            </a:extLst>
          </p:cNvPr>
          <p:cNvSpPr txBox="1"/>
          <p:nvPr/>
        </p:nvSpPr>
        <p:spPr>
          <a:xfrm>
            <a:off x="8901350" y="2529352"/>
            <a:ext cx="1133429"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ja-JP" altLang="en-US" dirty="0"/>
              <a:t>・ねこ</a:t>
            </a:r>
          </a:p>
        </p:txBody>
      </p:sp>
      <p:sp>
        <p:nvSpPr>
          <p:cNvPr id="10" name="テキスト ボックス 9">
            <a:extLst>
              <a:ext uri="{FF2B5EF4-FFF2-40B4-BE49-F238E27FC236}">
                <a16:creationId xmlns:a16="http://schemas.microsoft.com/office/drawing/2014/main" id="{F624323B-0174-FEE1-6E52-412ACFA91D22}"/>
              </a:ext>
            </a:extLst>
          </p:cNvPr>
          <p:cNvSpPr txBox="1"/>
          <p:nvPr/>
        </p:nvSpPr>
        <p:spPr>
          <a:xfrm>
            <a:off x="10408319" y="4859708"/>
            <a:ext cx="1133429"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ja-JP" altLang="en-US" dirty="0"/>
              <a:t>・東京</a:t>
            </a:r>
          </a:p>
        </p:txBody>
      </p:sp>
      <p:cxnSp>
        <p:nvCxnSpPr>
          <p:cNvPr id="12" name="直線矢印コネクタ 11">
            <a:extLst>
              <a:ext uri="{FF2B5EF4-FFF2-40B4-BE49-F238E27FC236}">
                <a16:creationId xmlns:a16="http://schemas.microsoft.com/office/drawing/2014/main" id="{9D1248C2-BF3D-5E7E-5DCA-64B297DA2FD6}"/>
              </a:ext>
            </a:extLst>
          </p:cNvPr>
          <p:cNvCxnSpPr>
            <a:cxnSpLocks/>
            <a:endCxn id="39" idx="4"/>
          </p:cNvCxnSpPr>
          <p:nvPr/>
        </p:nvCxnSpPr>
        <p:spPr>
          <a:xfrm flipV="1">
            <a:off x="7704452" y="2306503"/>
            <a:ext cx="550833" cy="3204069"/>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F7C321EF-F5F7-9CDE-C62F-31DA51BD39A6}"/>
              </a:ext>
            </a:extLst>
          </p:cNvPr>
          <p:cNvCxnSpPr>
            <a:cxnSpLocks/>
          </p:cNvCxnSpPr>
          <p:nvPr/>
        </p:nvCxnSpPr>
        <p:spPr>
          <a:xfrm flipV="1">
            <a:off x="7704452" y="2732470"/>
            <a:ext cx="1390189" cy="2778102"/>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直線矢印コネクタ 24">
            <a:extLst>
              <a:ext uri="{FF2B5EF4-FFF2-40B4-BE49-F238E27FC236}">
                <a16:creationId xmlns:a16="http://schemas.microsoft.com/office/drawing/2014/main" id="{55D2943A-8F6C-5CFC-EEE5-DDF4906C7C7C}"/>
              </a:ext>
            </a:extLst>
          </p:cNvPr>
          <p:cNvCxnSpPr>
            <a:cxnSpLocks/>
          </p:cNvCxnSpPr>
          <p:nvPr/>
        </p:nvCxnSpPr>
        <p:spPr>
          <a:xfrm>
            <a:off x="8340806" y="2332779"/>
            <a:ext cx="723591" cy="341330"/>
          </a:xfrm>
          <a:prstGeom prst="straightConnector1">
            <a:avLst/>
          </a:prstGeom>
          <a:ln w="12700">
            <a:prstDash val="sysDash"/>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6445424A-A9DD-45CD-59E9-D395441F543B}"/>
              </a:ext>
            </a:extLst>
          </p:cNvPr>
          <p:cNvCxnSpPr>
            <a:cxnSpLocks/>
          </p:cNvCxnSpPr>
          <p:nvPr/>
        </p:nvCxnSpPr>
        <p:spPr>
          <a:xfrm>
            <a:off x="8305177" y="2299383"/>
            <a:ext cx="2310572" cy="2744990"/>
          </a:xfrm>
          <a:prstGeom prst="straightConnector1">
            <a:avLst/>
          </a:prstGeom>
          <a:ln w="12700">
            <a:prstDash val="sysDash"/>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1" name="コネクタ: カギ線 30">
            <a:extLst>
              <a:ext uri="{FF2B5EF4-FFF2-40B4-BE49-F238E27FC236}">
                <a16:creationId xmlns:a16="http://schemas.microsoft.com/office/drawing/2014/main" id="{2A2A8EB8-83D7-C5AB-CAA1-D27A8367F73D}"/>
              </a:ext>
            </a:extLst>
          </p:cNvPr>
          <p:cNvCxnSpPr>
            <a:cxnSpLocks/>
            <a:stCxn id="39" idx="6"/>
          </p:cNvCxnSpPr>
          <p:nvPr/>
        </p:nvCxnSpPr>
        <p:spPr>
          <a:xfrm>
            <a:off x="8294473" y="2270985"/>
            <a:ext cx="819816" cy="411139"/>
          </a:xfrm>
          <a:prstGeom prst="bentConnector3">
            <a:avLst>
              <a:gd name="adj1" fmla="val 98864"/>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コネクタ: カギ線 34">
            <a:extLst>
              <a:ext uri="{FF2B5EF4-FFF2-40B4-BE49-F238E27FC236}">
                <a16:creationId xmlns:a16="http://schemas.microsoft.com/office/drawing/2014/main" id="{53E07E2D-3B13-262C-D738-F1754B70B4B6}"/>
              </a:ext>
            </a:extLst>
          </p:cNvPr>
          <p:cNvCxnSpPr>
            <a:cxnSpLocks/>
          </p:cNvCxnSpPr>
          <p:nvPr/>
        </p:nvCxnSpPr>
        <p:spPr>
          <a:xfrm rot="16200000" flipH="1">
            <a:off x="8091345" y="2519969"/>
            <a:ext cx="2753441" cy="2295367"/>
          </a:xfrm>
          <a:prstGeom prst="bentConnector3">
            <a:avLst>
              <a:gd name="adj1" fmla="val -288"/>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9" name="楕円 38">
            <a:extLst>
              <a:ext uri="{FF2B5EF4-FFF2-40B4-BE49-F238E27FC236}">
                <a16:creationId xmlns:a16="http://schemas.microsoft.com/office/drawing/2014/main" id="{7437BB80-6C9E-BD01-BA4B-FB91C4515394}"/>
              </a:ext>
            </a:extLst>
          </p:cNvPr>
          <p:cNvSpPr/>
          <p:nvPr/>
        </p:nvSpPr>
        <p:spPr>
          <a:xfrm>
            <a:off x="8216097" y="2235466"/>
            <a:ext cx="78376" cy="7103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テキスト ボックス 42">
            <a:extLst>
              <a:ext uri="{FF2B5EF4-FFF2-40B4-BE49-F238E27FC236}">
                <a16:creationId xmlns:a16="http://schemas.microsoft.com/office/drawing/2014/main" id="{8B3D8AAD-FCCA-A26F-5C22-A8AFC7901FDA}"/>
              </a:ext>
            </a:extLst>
          </p:cNvPr>
          <p:cNvSpPr txBox="1"/>
          <p:nvPr/>
        </p:nvSpPr>
        <p:spPr>
          <a:xfrm>
            <a:off x="7858225" y="1776548"/>
            <a:ext cx="69704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猫</a:t>
            </a:r>
          </a:p>
        </p:txBody>
      </p:sp>
      <p:sp>
        <p:nvSpPr>
          <p:cNvPr id="63" name="円弧 62">
            <a:extLst>
              <a:ext uri="{FF2B5EF4-FFF2-40B4-BE49-F238E27FC236}">
                <a16:creationId xmlns:a16="http://schemas.microsoft.com/office/drawing/2014/main" id="{AF77C901-1329-F68E-C996-2D562121E349}"/>
              </a:ext>
            </a:extLst>
          </p:cNvPr>
          <p:cNvSpPr/>
          <p:nvPr/>
        </p:nvSpPr>
        <p:spPr>
          <a:xfrm>
            <a:off x="7150912" y="4993209"/>
            <a:ext cx="1136609" cy="983342"/>
          </a:xfrm>
          <a:prstGeom prst="arc">
            <a:avLst>
              <a:gd name="adj1" fmla="val 16655517"/>
              <a:gd name="adj2" fmla="val 17809891"/>
            </a:avLst>
          </a:prstGeom>
          <a:solidFill>
            <a:schemeClr val="accent6">
              <a:lumMod val="60000"/>
              <a:lumOff val="40000"/>
            </a:schemeClr>
          </a:solidFill>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64" name="テキスト ボックス 63">
            <a:extLst>
              <a:ext uri="{FF2B5EF4-FFF2-40B4-BE49-F238E27FC236}">
                <a16:creationId xmlns:a16="http://schemas.microsoft.com/office/drawing/2014/main" id="{3685D841-590B-F6FB-F51B-C2A4778941B8}"/>
              </a:ext>
            </a:extLst>
          </p:cNvPr>
          <p:cNvSpPr txBox="1"/>
          <p:nvPr/>
        </p:nvSpPr>
        <p:spPr>
          <a:xfrm>
            <a:off x="7597433" y="5110338"/>
            <a:ext cx="69704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en-US" altLang="ja-JP" dirty="0"/>
              <a:t>θ</a:t>
            </a:r>
            <a:endParaRPr kumimoji="1" lang="ja-JP" altLang="en-US" dirty="0"/>
          </a:p>
        </p:txBody>
      </p:sp>
      <p:sp>
        <p:nvSpPr>
          <p:cNvPr id="6" name="スライド番号プレースホルダー 5">
            <a:extLst>
              <a:ext uri="{FF2B5EF4-FFF2-40B4-BE49-F238E27FC236}">
                <a16:creationId xmlns:a16="http://schemas.microsoft.com/office/drawing/2014/main" id="{0274C352-A116-6597-4B82-8DFD6B74149E}"/>
              </a:ext>
            </a:extLst>
          </p:cNvPr>
          <p:cNvSpPr>
            <a:spLocks noGrp="1"/>
          </p:cNvSpPr>
          <p:nvPr>
            <p:ph type="sldNum" sz="quarter" idx="12"/>
          </p:nvPr>
        </p:nvSpPr>
        <p:spPr/>
        <p:txBody>
          <a:bodyPr/>
          <a:lstStyle/>
          <a:p>
            <a:fld id="{FCA3042A-F884-44E0-81D5-7D4A03868EA8}" type="slidenum">
              <a:rPr kumimoji="1" lang="ja-JP" altLang="en-US" smtClean="0"/>
              <a:t>3</a:t>
            </a:fld>
            <a:endParaRPr kumimoji="1" lang="ja-JP" altLang="en-US"/>
          </a:p>
        </p:txBody>
      </p:sp>
    </p:spTree>
    <p:extLst>
      <p:ext uri="{BB962C8B-B14F-4D97-AF65-F5344CB8AC3E}">
        <p14:creationId xmlns:p14="http://schemas.microsoft.com/office/powerpoint/2010/main" val="35996549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CC902B-BA7C-5599-E711-F318D231F643}"/>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F761FE82-411B-9498-155C-BD11D410FCBC}"/>
              </a:ext>
            </a:extLst>
          </p:cNvPr>
          <p:cNvSpPr>
            <a:spLocks noGrp="1"/>
          </p:cNvSpPr>
          <p:nvPr>
            <p:ph type="title"/>
          </p:nvPr>
        </p:nvSpPr>
        <p:spPr/>
        <p:txBody>
          <a:bodyPr>
            <a:normAutofit fontScale="90000"/>
          </a:bodyPr>
          <a:lstStyle/>
          <a:p>
            <a:r>
              <a:rPr kumimoji="1" lang="ja-JP" altLang="en-US" dirty="0"/>
              <a:t>余録）</a:t>
            </a:r>
            <a:r>
              <a:rPr kumimoji="1" lang="en-US" altLang="ja-JP" dirty="0"/>
              <a:t>TTTC</a:t>
            </a:r>
            <a:r>
              <a:rPr kumimoji="1" lang="ja-JP" altLang="en-US" dirty="0"/>
              <a:t>と広聴</a:t>
            </a:r>
            <a:r>
              <a:rPr kumimoji="1" lang="en-US" altLang="ja-JP" dirty="0"/>
              <a:t>AI</a:t>
            </a:r>
            <a:r>
              <a:rPr kumimoji="1" lang="ja-JP" altLang="en-US" dirty="0"/>
              <a:t>のアルゴリズムの違い</a:t>
            </a:r>
          </a:p>
        </p:txBody>
      </p:sp>
      <p:sp>
        <p:nvSpPr>
          <p:cNvPr id="3" name="コンテンツ プレースホルダー 2">
            <a:extLst>
              <a:ext uri="{FF2B5EF4-FFF2-40B4-BE49-F238E27FC236}">
                <a16:creationId xmlns:a16="http://schemas.microsoft.com/office/drawing/2014/main" id="{4C42D060-B282-19AA-C8A3-49A1D8F171C0}"/>
              </a:ext>
            </a:extLst>
          </p:cNvPr>
          <p:cNvSpPr>
            <a:spLocks noGrp="1"/>
          </p:cNvSpPr>
          <p:nvPr>
            <p:ph idx="1"/>
          </p:nvPr>
        </p:nvSpPr>
        <p:spPr>
          <a:xfrm>
            <a:off x="838200" y="1173079"/>
            <a:ext cx="6101862" cy="5548396"/>
          </a:xfrm>
        </p:spPr>
        <p:txBody>
          <a:bodyPr>
            <a:normAutofit fontScale="62500" lnSpcReduction="20000"/>
          </a:bodyPr>
          <a:lstStyle/>
          <a:p>
            <a:r>
              <a:rPr kumimoji="1" lang="ja-JP" altLang="en-US" dirty="0"/>
              <a:t>広聴</a:t>
            </a:r>
            <a:r>
              <a:rPr kumimoji="1" lang="en-US" altLang="ja-JP" dirty="0"/>
              <a:t>AI</a:t>
            </a:r>
            <a:r>
              <a:rPr lang="ja-JP" altLang="en-US" dirty="0"/>
              <a:t>のアルゴリズム</a:t>
            </a:r>
            <a:endParaRPr kumimoji="1" lang="en-US" altLang="ja-JP" dirty="0"/>
          </a:p>
          <a:p>
            <a:pPr lvl="1"/>
            <a:r>
              <a:rPr lang="ja-JP" altLang="en-US" dirty="0"/>
              <a:t>エンベデッドベクトル→</a:t>
            </a:r>
            <a:r>
              <a:rPr lang="en-US" altLang="ja-JP" dirty="0"/>
              <a:t>UMAP</a:t>
            </a:r>
            <a:r>
              <a:rPr kumimoji="1" lang="ja-JP" altLang="en-US" dirty="0"/>
              <a:t>→ </a:t>
            </a:r>
            <a:r>
              <a:rPr kumimoji="1" lang="en-US" altLang="ja-JP" dirty="0"/>
              <a:t>k-means</a:t>
            </a:r>
            <a:r>
              <a:rPr kumimoji="1" lang="ja-JP" altLang="en-US" dirty="0"/>
              <a:t> → </a:t>
            </a:r>
            <a:r>
              <a:rPr kumimoji="1" lang="en-US" altLang="ja-JP" dirty="0"/>
              <a:t>WARD</a:t>
            </a:r>
            <a:r>
              <a:rPr kumimoji="1" lang="ja-JP" altLang="en-US" dirty="0"/>
              <a:t>法</a:t>
            </a:r>
            <a:r>
              <a:rPr lang="ja-JP" altLang="en-US" dirty="0"/>
              <a:t> → </a:t>
            </a:r>
            <a:r>
              <a:rPr kumimoji="1" lang="en-US" altLang="ja-JP" dirty="0"/>
              <a:t>LLM</a:t>
            </a:r>
            <a:r>
              <a:rPr kumimoji="1" lang="ja-JP" altLang="en-US" dirty="0"/>
              <a:t>でクラスタの名前付け</a:t>
            </a:r>
            <a:endParaRPr kumimoji="1" lang="en-US" altLang="ja-JP" dirty="0"/>
          </a:p>
          <a:p>
            <a:pPr lvl="1"/>
            <a:r>
              <a:rPr kumimoji="1" lang="en-US" altLang="ja-JP" dirty="0"/>
              <a:t>k-means</a:t>
            </a:r>
            <a:r>
              <a:rPr kumimoji="1" lang="ja-JP" altLang="en-US" dirty="0"/>
              <a:t>で空間を切断しているので、クラスタに連続性がある、しかし、</a:t>
            </a:r>
            <a:r>
              <a:rPr kumimoji="1" lang="en-US" altLang="ja-JP" dirty="0">
                <a:solidFill>
                  <a:srgbClr val="C00000"/>
                </a:solidFill>
              </a:rPr>
              <a:t>k-means</a:t>
            </a:r>
            <a:r>
              <a:rPr kumimoji="1" lang="ja-JP" altLang="en-US" dirty="0">
                <a:solidFill>
                  <a:srgbClr val="C00000"/>
                </a:solidFill>
              </a:rPr>
              <a:t>は標本の粗密がある場所を境界にするように動作するわけではない</a:t>
            </a:r>
            <a:r>
              <a:rPr kumimoji="1" lang="ja-JP" altLang="en-US" dirty="0"/>
              <a:t>ので、本当の意味での「クラスタ」が切れていない可能性がある</a:t>
            </a:r>
            <a:endParaRPr kumimoji="1" lang="en-US" altLang="ja-JP" dirty="0"/>
          </a:p>
          <a:p>
            <a:pPr lvl="4"/>
            <a:endParaRPr kumimoji="1" lang="en-US" altLang="ja-JP" dirty="0"/>
          </a:p>
          <a:p>
            <a:r>
              <a:rPr lang="en-US" altLang="ja-JP" dirty="0"/>
              <a:t>TTTC</a:t>
            </a:r>
            <a:r>
              <a:rPr lang="ja-JP" altLang="en-US" dirty="0"/>
              <a:t>は</a:t>
            </a:r>
            <a:r>
              <a:rPr lang="en-US" altLang="ja-JP" dirty="0"/>
              <a:t>2</a:t>
            </a:r>
            <a:r>
              <a:rPr lang="ja-JP" altLang="en-US" dirty="0"/>
              <a:t>系統に処理が分岐する</a:t>
            </a:r>
            <a:endParaRPr lang="en-US" altLang="ja-JP" dirty="0"/>
          </a:p>
          <a:p>
            <a:pPr lvl="1"/>
            <a:r>
              <a:rPr lang="ja-JP" altLang="en-US" dirty="0"/>
              <a:t>エンベデッドベクトル→</a:t>
            </a:r>
            <a:r>
              <a:rPr lang="en-US" altLang="ja-JP" dirty="0" err="1"/>
              <a:t>BERTopic</a:t>
            </a:r>
            <a:endParaRPr lang="en-US" altLang="ja-JP" dirty="0"/>
          </a:p>
          <a:p>
            <a:pPr lvl="2"/>
            <a:r>
              <a:rPr lang="en-US" altLang="ja-JP" dirty="0"/>
              <a:t>BERT</a:t>
            </a:r>
            <a:r>
              <a:rPr lang="ja-JP" altLang="en-US" dirty="0"/>
              <a:t>と</a:t>
            </a:r>
            <a:r>
              <a:rPr lang="en-US" altLang="ja-JP" dirty="0"/>
              <a:t>HDBSCSN</a:t>
            </a:r>
            <a:r>
              <a:rPr lang="ja-JP" altLang="en-US" dirty="0"/>
              <a:t>を組み合わせた階層化クラスタリングアルゴリズム</a:t>
            </a:r>
            <a:endParaRPr lang="en-US" altLang="ja-JP" dirty="0"/>
          </a:p>
          <a:p>
            <a:pPr lvl="2"/>
            <a:r>
              <a:rPr lang="ja-JP" altLang="en-US" dirty="0"/>
              <a:t>これ単体でも使えるが、</a:t>
            </a:r>
            <a:r>
              <a:rPr lang="en-US" altLang="ja-JP" dirty="0"/>
              <a:t>TTTC</a:t>
            </a:r>
            <a:r>
              <a:rPr lang="ja-JP" altLang="en-US" dirty="0"/>
              <a:t>ではクラスタの名前付けに活用</a:t>
            </a:r>
            <a:endParaRPr lang="en-US" altLang="ja-JP" dirty="0"/>
          </a:p>
          <a:p>
            <a:pPr lvl="1"/>
            <a:r>
              <a:rPr lang="ja-JP" altLang="en-US" dirty="0"/>
              <a:t>エンベデッドベクトル→ </a:t>
            </a:r>
            <a:r>
              <a:rPr lang="en-US" altLang="ja-JP" dirty="0"/>
              <a:t>UMAP</a:t>
            </a:r>
            <a:r>
              <a:rPr lang="ja-JP" altLang="en-US" dirty="0"/>
              <a:t> → </a:t>
            </a:r>
            <a:r>
              <a:rPr lang="en-US" altLang="ja-JP" dirty="0" err="1"/>
              <a:t>SpectralClustering</a:t>
            </a:r>
            <a:endParaRPr lang="en-US" altLang="ja-JP" dirty="0"/>
          </a:p>
          <a:p>
            <a:pPr lvl="2"/>
            <a:r>
              <a:rPr lang="en-US" altLang="ja-JP" dirty="0" err="1"/>
              <a:t>SpectralClustering</a:t>
            </a:r>
            <a:r>
              <a:rPr lang="ja-JP" altLang="en-US" dirty="0"/>
              <a:t>は、</a:t>
            </a:r>
            <a:r>
              <a:rPr lang="ja-JP" altLang="en-US" dirty="0">
                <a:solidFill>
                  <a:srgbClr val="C00000"/>
                </a:solidFill>
              </a:rPr>
              <a:t>標本の粗密がある場所でいい感じに切れる</a:t>
            </a:r>
            <a:r>
              <a:rPr lang="ja-JP" altLang="en-US" dirty="0"/>
              <a:t>が、変な飛び地ができやすいという欠点がある</a:t>
            </a:r>
            <a:endParaRPr lang="en-US" altLang="ja-JP" dirty="0"/>
          </a:p>
          <a:p>
            <a:pPr lvl="3"/>
            <a:endParaRPr lang="en-US" altLang="ja-JP" dirty="0"/>
          </a:p>
          <a:p>
            <a:r>
              <a:rPr lang="ja-JP" altLang="en-US" dirty="0"/>
              <a:t>広聴</a:t>
            </a:r>
            <a:r>
              <a:rPr lang="en-US" altLang="ja-JP" dirty="0"/>
              <a:t>AI</a:t>
            </a:r>
            <a:r>
              <a:rPr lang="ja-JP" altLang="en-US" dirty="0"/>
              <a:t>では、精度と説明容易性のトレードオフから、説明容易性の側をとった実装になっている</a:t>
            </a:r>
            <a:endParaRPr lang="en-US" altLang="ja-JP" dirty="0"/>
          </a:p>
          <a:p>
            <a:pPr lvl="1"/>
            <a:r>
              <a:rPr lang="ja-JP" altLang="en-US" dirty="0"/>
              <a:t>広聴</a:t>
            </a:r>
            <a:r>
              <a:rPr lang="en-US" altLang="ja-JP" dirty="0"/>
              <a:t>AI</a:t>
            </a:r>
            <a:r>
              <a:rPr lang="ja-JP" altLang="en-US" dirty="0"/>
              <a:t>の利用者は一般市民及び政治家であり、「クラスタリングアルゴリズムの特性」を理解しているわけではない</a:t>
            </a:r>
            <a:endParaRPr lang="en-US" altLang="ja-JP" dirty="0"/>
          </a:p>
          <a:p>
            <a:pPr lvl="1"/>
            <a:r>
              <a:rPr lang="ja-JP" altLang="en-US" dirty="0"/>
              <a:t>そもそも</a:t>
            </a:r>
            <a:r>
              <a:rPr lang="en-US" altLang="ja-JP" dirty="0"/>
              <a:t>2D</a:t>
            </a:r>
            <a:r>
              <a:rPr lang="ja-JP" altLang="en-US" dirty="0"/>
              <a:t>にマッピングしているのは説明容易性のためだし</a:t>
            </a:r>
            <a:endParaRPr lang="en-US" altLang="ja-JP" dirty="0"/>
          </a:p>
          <a:p>
            <a:endParaRPr lang="en-US" altLang="ja-JP" dirty="0"/>
          </a:p>
        </p:txBody>
      </p:sp>
      <p:sp>
        <p:nvSpPr>
          <p:cNvPr id="4" name="AutoShape 2">
            <a:extLst>
              <a:ext uri="{FF2B5EF4-FFF2-40B4-BE49-F238E27FC236}">
                <a16:creationId xmlns:a16="http://schemas.microsoft.com/office/drawing/2014/main" id="{49258B36-C257-A320-1D88-B599162A2DD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ja-JP" altLang="en-US"/>
          </a:p>
        </p:txBody>
      </p:sp>
      <p:sp>
        <p:nvSpPr>
          <p:cNvPr id="7" name="テキスト ボックス 6">
            <a:extLst>
              <a:ext uri="{FF2B5EF4-FFF2-40B4-BE49-F238E27FC236}">
                <a16:creationId xmlns:a16="http://schemas.microsoft.com/office/drawing/2014/main" id="{CE1DA1D2-06B2-4780-2268-831520E8E2DD}"/>
              </a:ext>
            </a:extLst>
          </p:cNvPr>
          <p:cNvSpPr txBox="1"/>
          <p:nvPr/>
        </p:nvSpPr>
        <p:spPr>
          <a:xfrm>
            <a:off x="6735660" y="6167477"/>
            <a:ext cx="5897880" cy="553998"/>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en-US" altLang="ja-JP" dirty="0"/>
              <a:t>TTTC</a:t>
            </a:r>
            <a:r>
              <a:rPr kumimoji="1" lang="ja-JP" altLang="en-US" dirty="0"/>
              <a:t>で飛び地が生まれている例</a:t>
            </a:r>
            <a:endParaRPr kumimoji="1" lang="en-US" altLang="ja-JP" dirty="0"/>
          </a:p>
          <a:p>
            <a:pPr algn="ctr"/>
            <a:r>
              <a:rPr lang="en-US" altLang="ja-JP" sz="1100" dirty="0">
                <a:hlinkClick r:id="rId3"/>
              </a:rPr>
              <a:t>https://news.ntv.co.jp/static/shugiinsenkyo2024/whole-1022/index.html</a:t>
            </a:r>
            <a:endParaRPr lang="en-US" altLang="ja-JP" sz="1100" dirty="0"/>
          </a:p>
        </p:txBody>
      </p:sp>
      <p:pic>
        <p:nvPicPr>
          <p:cNvPr id="6" name="図 5">
            <a:extLst>
              <a:ext uri="{FF2B5EF4-FFF2-40B4-BE49-F238E27FC236}">
                <a16:creationId xmlns:a16="http://schemas.microsoft.com/office/drawing/2014/main" id="{608ACCD0-FE1C-CEA0-4FB9-5B7C0BB12303}"/>
              </a:ext>
            </a:extLst>
          </p:cNvPr>
          <p:cNvPicPr>
            <a:picLocks noChangeAspect="1"/>
          </p:cNvPicPr>
          <p:nvPr/>
        </p:nvPicPr>
        <p:blipFill>
          <a:blip r:embed="rId4"/>
          <a:stretch>
            <a:fillRect/>
          </a:stretch>
        </p:blipFill>
        <p:spPr>
          <a:xfrm>
            <a:off x="7142763" y="1820510"/>
            <a:ext cx="4721724" cy="4238684"/>
          </a:xfrm>
          <a:prstGeom prst="rect">
            <a:avLst/>
          </a:prstGeom>
        </p:spPr>
        <p:style>
          <a:lnRef idx="2">
            <a:schemeClr val="dk1"/>
          </a:lnRef>
          <a:fillRef idx="1">
            <a:schemeClr val="lt1"/>
          </a:fillRef>
          <a:effectRef idx="0">
            <a:schemeClr val="dk1"/>
          </a:effectRef>
          <a:fontRef idx="minor">
            <a:schemeClr val="dk1"/>
          </a:fontRef>
        </p:style>
      </p:pic>
      <p:sp>
        <p:nvSpPr>
          <p:cNvPr id="5" name="スライド番号プレースホルダー 4">
            <a:extLst>
              <a:ext uri="{FF2B5EF4-FFF2-40B4-BE49-F238E27FC236}">
                <a16:creationId xmlns:a16="http://schemas.microsoft.com/office/drawing/2014/main" id="{FE01D915-9A58-AA88-5593-789A3571D5C4}"/>
              </a:ext>
            </a:extLst>
          </p:cNvPr>
          <p:cNvSpPr>
            <a:spLocks noGrp="1"/>
          </p:cNvSpPr>
          <p:nvPr>
            <p:ph type="sldNum" sz="quarter" idx="12"/>
          </p:nvPr>
        </p:nvSpPr>
        <p:spPr/>
        <p:txBody>
          <a:bodyPr/>
          <a:lstStyle/>
          <a:p>
            <a:fld id="{FCA3042A-F884-44E0-81D5-7D4A03868EA8}" type="slidenum">
              <a:rPr kumimoji="1" lang="ja-JP" altLang="en-US" smtClean="0"/>
              <a:t>30</a:t>
            </a:fld>
            <a:endParaRPr kumimoji="1" lang="ja-JP" altLang="en-US"/>
          </a:p>
        </p:txBody>
      </p:sp>
    </p:spTree>
    <p:extLst>
      <p:ext uri="{BB962C8B-B14F-4D97-AF65-F5344CB8AC3E}">
        <p14:creationId xmlns:p14="http://schemas.microsoft.com/office/powerpoint/2010/main" val="14392530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AF82D7-D11D-5FFF-57EE-5C0D693E74B5}"/>
              </a:ext>
            </a:extLst>
          </p:cNvPr>
          <p:cNvSpPr>
            <a:spLocks noGrp="1"/>
          </p:cNvSpPr>
          <p:nvPr>
            <p:ph type="title"/>
          </p:nvPr>
        </p:nvSpPr>
        <p:spPr/>
        <p:txBody>
          <a:bodyPr>
            <a:normAutofit fontScale="90000"/>
          </a:bodyPr>
          <a:lstStyle/>
          <a:p>
            <a:r>
              <a:rPr kumimoji="1" lang="ja-JP" altLang="en-US" dirty="0"/>
              <a:t>現在の広聴</a:t>
            </a:r>
            <a:r>
              <a:rPr kumimoji="1" lang="en-US" altLang="ja-JP" dirty="0"/>
              <a:t>AI</a:t>
            </a:r>
            <a:r>
              <a:rPr kumimoji="1" lang="ja-JP" altLang="en-US" dirty="0"/>
              <a:t>のレポジトリ状況</a:t>
            </a:r>
          </a:p>
        </p:txBody>
      </p:sp>
      <p:sp>
        <p:nvSpPr>
          <p:cNvPr id="53" name="コンテンツ プレースホルダー 52">
            <a:extLst>
              <a:ext uri="{FF2B5EF4-FFF2-40B4-BE49-F238E27FC236}">
                <a16:creationId xmlns:a16="http://schemas.microsoft.com/office/drawing/2014/main" id="{498C9612-F260-0AEA-6DCD-966E4C5CC0D0}"/>
              </a:ext>
            </a:extLst>
          </p:cNvPr>
          <p:cNvSpPr>
            <a:spLocks noGrp="1"/>
          </p:cNvSpPr>
          <p:nvPr>
            <p:ph idx="1"/>
          </p:nvPr>
        </p:nvSpPr>
        <p:spPr>
          <a:xfrm>
            <a:off x="838200" y="1173079"/>
            <a:ext cx="10515600" cy="2704660"/>
          </a:xfrm>
        </p:spPr>
        <p:txBody>
          <a:bodyPr>
            <a:normAutofit fontScale="70000" lnSpcReduction="20000"/>
          </a:bodyPr>
          <a:lstStyle/>
          <a:p>
            <a:r>
              <a:rPr lang="ja-JP" altLang="en-US" dirty="0"/>
              <a:t>広聴</a:t>
            </a:r>
            <a:r>
              <a:rPr lang="en-US" altLang="ja-JP" dirty="0"/>
              <a:t>AI</a:t>
            </a:r>
            <a:r>
              <a:rPr lang="ja-JP" altLang="en-US" dirty="0"/>
              <a:t>は</a:t>
            </a:r>
            <a:r>
              <a:rPr lang="en-US" altLang="ja-JP" dirty="0"/>
              <a:t>TTTC</a:t>
            </a:r>
            <a:r>
              <a:rPr lang="ja-JP" altLang="en-US" dirty="0"/>
              <a:t> </a:t>
            </a:r>
            <a:r>
              <a:rPr lang="en-US" altLang="ja-JP" dirty="0"/>
              <a:t>Scatter</a:t>
            </a:r>
            <a:r>
              <a:rPr lang="ja-JP" altLang="en-US" dirty="0"/>
              <a:t>をベースとし、チーム安野の改造を経て、デジタル民主主義</a:t>
            </a:r>
            <a:r>
              <a:rPr lang="en-US" altLang="ja-JP" dirty="0"/>
              <a:t>2030</a:t>
            </a:r>
            <a:r>
              <a:rPr lang="ja-JP" altLang="en-US" dirty="0"/>
              <a:t>（</a:t>
            </a:r>
            <a:r>
              <a:rPr lang="en-US" altLang="ja-JP" dirty="0"/>
              <a:t>DD2030</a:t>
            </a:r>
            <a:r>
              <a:rPr lang="ja-JP" altLang="en-US" dirty="0"/>
              <a:t>）に移管（</a:t>
            </a:r>
            <a:r>
              <a:rPr lang="en-US" altLang="ja-JP" dirty="0"/>
              <a:t>2025</a:t>
            </a:r>
            <a:r>
              <a:rPr lang="ja-JP" altLang="en-US" dirty="0"/>
              <a:t>年</a:t>
            </a:r>
            <a:r>
              <a:rPr lang="en-US" altLang="ja-JP" dirty="0"/>
              <a:t>2</a:t>
            </a:r>
            <a:r>
              <a:rPr lang="ja-JP" altLang="en-US" dirty="0"/>
              <a:t>月）、コミュニティベースの開発へ移行</a:t>
            </a:r>
            <a:endParaRPr lang="en-US" altLang="ja-JP" dirty="0"/>
          </a:p>
          <a:p>
            <a:r>
              <a:rPr lang="ja-JP" altLang="en-US" dirty="0"/>
              <a:t>移管後に一般ユーザでも使えるように</a:t>
            </a:r>
            <a:r>
              <a:rPr lang="ja-JP" altLang="en-US" dirty="0">
                <a:solidFill>
                  <a:srgbClr val="C00000"/>
                </a:solidFill>
              </a:rPr>
              <a:t>管理画面を作成</a:t>
            </a:r>
            <a:r>
              <a:rPr lang="ja-JP" altLang="en-US" dirty="0"/>
              <a:t>したり、</a:t>
            </a:r>
            <a:r>
              <a:rPr lang="en-US" altLang="ja-JP" dirty="0">
                <a:solidFill>
                  <a:srgbClr val="C00000"/>
                </a:solidFill>
              </a:rPr>
              <a:t>Turbo</a:t>
            </a:r>
            <a:r>
              <a:rPr lang="ja-JP" altLang="en-US" dirty="0">
                <a:solidFill>
                  <a:srgbClr val="C00000"/>
                </a:solidFill>
              </a:rPr>
              <a:t>の機能</a:t>
            </a:r>
            <a:r>
              <a:rPr lang="ja-JP" altLang="en-US" dirty="0"/>
              <a:t>をとりこんだり、アーキテクチャ全体を見直す大改造を実施、原型がなくなる（</a:t>
            </a:r>
            <a:r>
              <a:rPr lang="en-US" altLang="ja-JP" dirty="0"/>
              <a:t>Devin</a:t>
            </a:r>
            <a:r>
              <a:rPr lang="ja-JP" altLang="en-US" dirty="0"/>
              <a:t>を全力投入、</a:t>
            </a:r>
            <a:r>
              <a:rPr lang="en-US" altLang="ja-JP" dirty="0"/>
              <a:t>AI</a:t>
            </a:r>
            <a:r>
              <a:rPr lang="ja-JP" altLang="en-US" dirty="0"/>
              <a:t>コーディング）</a:t>
            </a:r>
            <a:endParaRPr lang="en-US" altLang="ja-JP" dirty="0"/>
          </a:p>
          <a:p>
            <a:r>
              <a:rPr lang="en-US" altLang="ja-JP" dirty="0"/>
              <a:t>2025</a:t>
            </a:r>
            <a:r>
              <a:rPr lang="ja-JP" altLang="en-US" dirty="0"/>
              <a:t>年</a:t>
            </a:r>
            <a:r>
              <a:rPr lang="en-US" altLang="ja-JP" dirty="0"/>
              <a:t>5</a:t>
            </a:r>
            <a:r>
              <a:rPr lang="ja-JP" altLang="en-US" dirty="0"/>
              <a:t>月、安野が政治政党「チームみらい」を結党し</a:t>
            </a:r>
            <a:r>
              <a:rPr lang="en-US" altLang="ja-JP" dirty="0"/>
              <a:t>DD2030</a:t>
            </a:r>
            <a:r>
              <a:rPr lang="ja-JP" altLang="en-US" dirty="0"/>
              <a:t>のボードメンバーから退任、その後チームみらい版がフォークした</a:t>
            </a:r>
            <a:endParaRPr lang="en-US" altLang="ja-JP" dirty="0"/>
          </a:p>
          <a:p>
            <a:r>
              <a:rPr lang="ja-JP" altLang="en-US" dirty="0"/>
              <a:t>チームみらい側でも独自の改造を行い、</a:t>
            </a:r>
            <a:r>
              <a:rPr lang="en-US" altLang="ja-JP" dirty="0"/>
              <a:t>DD2030</a:t>
            </a:r>
            <a:r>
              <a:rPr lang="ja-JP" altLang="en-US" dirty="0"/>
              <a:t>側に</a:t>
            </a:r>
            <a:r>
              <a:rPr lang="en-US" altLang="ja-JP" dirty="0"/>
              <a:t>Pull</a:t>
            </a:r>
            <a:r>
              <a:rPr lang="ja-JP" altLang="en-US" dirty="0"/>
              <a:t> </a:t>
            </a:r>
            <a:r>
              <a:rPr lang="en-US" altLang="ja-JP" dirty="0"/>
              <a:t>Request</a:t>
            </a:r>
            <a:r>
              <a:rPr lang="ja-JP" altLang="en-US" dirty="0"/>
              <a:t>が出されている</a:t>
            </a:r>
            <a:endParaRPr lang="en-US" altLang="ja-JP" dirty="0"/>
          </a:p>
          <a:p>
            <a:endParaRPr lang="ja-JP" altLang="en-US" dirty="0"/>
          </a:p>
        </p:txBody>
      </p:sp>
      <p:grpSp>
        <p:nvGrpSpPr>
          <p:cNvPr id="67" name="グループ化 66">
            <a:extLst>
              <a:ext uri="{FF2B5EF4-FFF2-40B4-BE49-F238E27FC236}">
                <a16:creationId xmlns:a16="http://schemas.microsoft.com/office/drawing/2014/main" id="{DE56410F-0891-84BD-F2D5-B44119052B30}"/>
              </a:ext>
            </a:extLst>
          </p:cNvPr>
          <p:cNvGrpSpPr/>
          <p:nvPr/>
        </p:nvGrpSpPr>
        <p:grpSpPr>
          <a:xfrm>
            <a:off x="280863" y="3869231"/>
            <a:ext cx="11582171" cy="3008304"/>
            <a:chOff x="476313" y="3357186"/>
            <a:chExt cx="11582171" cy="3008304"/>
          </a:xfrm>
        </p:grpSpPr>
        <p:cxnSp>
          <p:nvCxnSpPr>
            <p:cNvPr id="7" name="直線矢印コネクタ 6">
              <a:extLst>
                <a:ext uri="{FF2B5EF4-FFF2-40B4-BE49-F238E27FC236}">
                  <a16:creationId xmlns:a16="http://schemas.microsoft.com/office/drawing/2014/main" id="{70F86173-A0B6-BF69-EF33-5BF3AF4B07C7}"/>
                </a:ext>
              </a:extLst>
            </p:cNvPr>
            <p:cNvCxnSpPr>
              <a:cxnSpLocks/>
            </p:cNvCxnSpPr>
            <p:nvPr/>
          </p:nvCxnSpPr>
          <p:spPr>
            <a:xfrm>
              <a:off x="774748" y="4008335"/>
              <a:ext cx="3040911"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0" name="テキスト ボックス 9">
              <a:extLst>
                <a:ext uri="{FF2B5EF4-FFF2-40B4-BE49-F238E27FC236}">
                  <a16:creationId xmlns:a16="http://schemas.microsoft.com/office/drawing/2014/main" id="{D0AAD697-D433-924B-BD1D-264D75919A7F}"/>
                </a:ext>
              </a:extLst>
            </p:cNvPr>
            <p:cNvSpPr txBox="1"/>
            <p:nvPr/>
          </p:nvSpPr>
          <p:spPr>
            <a:xfrm>
              <a:off x="477035" y="3561375"/>
              <a:ext cx="3423683"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en-US" altLang="ja-JP" dirty="0"/>
                <a:t>AI</a:t>
              </a:r>
              <a:r>
                <a:rPr kumimoji="1" lang="ja-JP" altLang="en-US" dirty="0"/>
                <a:t> </a:t>
              </a:r>
              <a:r>
                <a:rPr kumimoji="1" lang="en-US" altLang="ja-JP" dirty="0"/>
                <a:t>Objective</a:t>
              </a:r>
              <a:r>
                <a:rPr kumimoji="1" lang="ja-JP" altLang="en-US" dirty="0"/>
                <a:t>、</a:t>
              </a:r>
              <a:r>
                <a:rPr kumimoji="1" lang="en-US" altLang="ja-JP" dirty="0"/>
                <a:t>TTTC</a:t>
              </a:r>
              <a:r>
                <a:rPr kumimoji="1" lang="ja-JP" altLang="en-US" dirty="0"/>
                <a:t> </a:t>
              </a:r>
              <a:r>
                <a:rPr kumimoji="1" lang="en-US" altLang="ja-JP" dirty="0"/>
                <a:t>Scatter</a:t>
              </a:r>
              <a:endParaRPr kumimoji="1" lang="ja-JP" altLang="en-US" dirty="0"/>
            </a:p>
          </p:txBody>
        </p:sp>
        <p:cxnSp>
          <p:nvCxnSpPr>
            <p:cNvPr id="11" name="直線矢印コネクタ 10">
              <a:extLst>
                <a:ext uri="{FF2B5EF4-FFF2-40B4-BE49-F238E27FC236}">
                  <a16:creationId xmlns:a16="http://schemas.microsoft.com/office/drawing/2014/main" id="{9558ED53-9E85-2AE4-961C-3AA40F1FF1C9}"/>
                </a:ext>
              </a:extLst>
            </p:cNvPr>
            <p:cNvCxnSpPr>
              <a:cxnSpLocks/>
            </p:cNvCxnSpPr>
            <p:nvPr/>
          </p:nvCxnSpPr>
          <p:spPr>
            <a:xfrm>
              <a:off x="6089954" y="5172194"/>
              <a:ext cx="5446034" cy="0"/>
            </a:xfrm>
            <a:prstGeom prst="straightConnector1">
              <a:avLst/>
            </a:prstGeom>
            <a:ln w="762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5A14475E-2E31-E7E2-5C99-B7F5243A88F7}"/>
                </a:ext>
              </a:extLst>
            </p:cNvPr>
            <p:cNvSpPr txBox="1"/>
            <p:nvPr/>
          </p:nvSpPr>
          <p:spPr>
            <a:xfrm>
              <a:off x="3617177" y="3683926"/>
              <a:ext cx="2955136" cy="30777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ja-JP" altLang="en-US" sz="1400" dirty="0"/>
                <a:t>最終コミットは</a:t>
              </a:r>
              <a:r>
                <a:rPr kumimoji="1" lang="en-US" altLang="ja-JP" sz="1400" dirty="0"/>
                <a:t>2024</a:t>
              </a:r>
              <a:r>
                <a:rPr kumimoji="1" lang="ja-JP" altLang="en-US" sz="1400" dirty="0"/>
                <a:t>年</a:t>
              </a:r>
              <a:r>
                <a:rPr kumimoji="1" lang="en-US" altLang="ja-JP" sz="1400" dirty="0"/>
                <a:t>5</a:t>
              </a:r>
              <a:r>
                <a:rPr kumimoji="1" lang="ja-JP" altLang="en-US" sz="1400" dirty="0"/>
                <a:t>月</a:t>
              </a:r>
            </a:p>
          </p:txBody>
        </p:sp>
        <p:sp>
          <p:nvSpPr>
            <p:cNvPr id="14" name="テキスト ボックス 13">
              <a:extLst>
                <a:ext uri="{FF2B5EF4-FFF2-40B4-BE49-F238E27FC236}">
                  <a16:creationId xmlns:a16="http://schemas.microsoft.com/office/drawing/2014/main" id="{466F2C51-4F34-04BE-4A30-423922808925}"/>
                </a:ext>
              </a:extLst>
            </p:cNvPr>
            <p:cNvSpPr txBox="1"/>
            <p:nvPr/>
          </p:nvSpPr>
          <p:spPr>
            <a:xfrm>
              <a:off x="6089953" y="4802862"/>
              <a:ext cx="4145837"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デジタル民主主義</a:t>
              </a:r>
              <a:r>
                <a:rPr kumimoji="1" lang="en-US" altLang="ja-JP" dirty="0"/>
                <a:t>2030</a:t>
              </a:r>
              <a:r>
                <a:rPr kumimoji="1" lang="ja-JP" altLang="en-US" dirty="0"/>
                <a:t>版 広聴</a:t>
              </a:r>
              <a:r>
                <a:rPr kumimoji="1" lang="en-US" altLang="ja-JP" dirty="0"/>
                <a:t>AI</a:t>
              </a:r>
              <a:endParaRPr kumimoji="1" lang="ja-JP" altLang="en-US" dirty="0"/>
            </a:p>
          </p:txBody>
        </p:sp>
        <p:cxnSp>
          <p:nvCxnSpPr>
            <p:cNvPr id="16" name="直線矢印コネクタ 15">
              <a:extLst>
                <a:ext uri="{FF2B5EF4-FFF2-40B4-BE49-F238E27FC236}">
                  <a16:creationId xmlns:a16="http://schemas.microsoft.com/office/drawing/2014/main" id="{A5E99A84-948C-CD43-BED6-866ABD431054}"/>
                </a:ext>
              </a:extLst>
            </p:cNvPr>
            <p:cNvCxnSpPr>
              <a:cxnSpLocks/>
            </p:cNvCxnSpPr>
            <p:nvPr/>
          </p:nvCxnSpPr>
          <p:spPr>
            <a:xfrm>
              <a:off x="3727275" y="4670606"/>
              <a:ext cx="2104317"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1138B4F3-7944-C033-D55B-9B65AF9BA9C2}"/>
                </a:ext>
              </a:extLst>
            </p:cNvPr>
            <p:cNvSpPr txBox="1"/>
            <p:nvPr/>
          </p:nvSpPr>
          <p:spPr>
            <a:xfrm>
              <a:off x="3900718" y="4223002"/>
              <a:ext cx="5944322"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r>
                <a:rPr kumimoji="1" lang="ja-JP" altLang="en-US" dirty="0"/>
                <a:t>チーム安野改造版</a:t>
              </a:r>
              <a:r>
                <a:rPr kumimoji="1" lang="en-US" altLang="ja-JP" dirty="0"/>
                <a:t>TTTC</a:t>
              </a:r>
              <a:r>
                <a:rPr kumimoji="1" lang="ja-JP" altLang="en-US" sz="1400" dirty="0"/>
                <a:t>（安野ブロードリスニング）</a:t>
              </a:r>
              <a:endParaRPr kumimoji="1" lang="ja-JP" altLang="en-US" dirty="0"/>
            </a:p>
          </p:txBody>
        </p:sp>
        <p:cxnSp>
          <p:nvCxnSpPr>
            <p:cNvPr id="22" name="直線矢印コネクタ 21">
              <a:extLst>
                <a:ext uri="{FF2B5EF4-FFF2-40B4-BE49-F238E27FC236}">
                  <a16:creationId xmlns:a16="http://schemas.microsoft.com/office/drawing/2014/main" id="{60B9EA47-5AB7-06A4-20F4-6D5D61AB9F2D}"/>
                </a:ext>
              </a:extLst>
            </p:cNvPr>
            <p:cNvCxnSpPr>
              <a:cxnSpLocks/>
            </p:cNvCxnSpPr>
            <p:nvPr/>
          </p:nvCxnSpPr>
          <p:spPr>
            <a:xfrm>
              <a:off x="8220770" y="5762129"/>
              <a:ext cx="3255836" cy="0"/>
            </a:xfrm>
            <a:prstGeom prst="straightConnector1">
              <a:avLst/>
            </a:prstGeom>
            <a:ln w="762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A6E16DEF-AF9F-F2A5-12F7-7AB6207E3832}"/>
                </a:ext>
              </a:extLst>
            </p:cNvPr>
            <p:cNvCxnSpPr>
              <a:cxnSpLocks/>
            </p:cNvCxnSpPr>
            <p:nvPr/>
          </p:nvCxnSpPr>
          <p:spPr>
            <a:xfrm>
              <a:off x="3524313" y="4136896"/>
              <a:ext cx="291346" cy="53371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テキスト ボックス 30">
              <a:extLst>
                <a:ext uri="{FF2B5EF4-FFF2-40B4-BE49-F238E27FC236}">
                  <a16:creationId xmlns:a16="http://schemas.microsoft.com/office/drawing/2014/main" id="{CDF9B001-2280-2976-BC22-6DDBDADCA2AC}"/>
                </a:ext>
              </a:extLst>
            </p:cNvPr>
            <p:cNvSpPr txBox="1"/>
            <p:nvPr/>
          </p:nvSpPr>
          <p:spPr>
            <a:xfrm>
              <a:off x="2239300" y="4262801"/>
              <a:ext cx="1377877"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r"/>
              <a:r>
                <a:rPr kumimoji="1" lang="ja-JP" altLang="en-US" dirty="0"/>
                <a:t>フォーク</a:t>
              </a:r>
            </a:p>
          </p:txBody>
        </p:sp>
        <p:cxnSp>
          <p:nvCxnSpPr>
            <p:cNvPr id="32" name="直線矢印コネクタ 31">
              <a:extLst>
                <a:ext uri="{FF2B5EF4-FFF2-40B4-BE49-F238E27FC236}">
                  <a16:creationId xmlns:a16="http://schemas.microsoft.com/office/drawing/2014/main" id="{8CF0BE41-5EFD-DFA6-2ADF-91A51254CA5B}"/>
                </a:ext>
              </a:extLst>
            </p:cNvPr>
            <p:cNvCxnSpPr>
              <a:cxnSpLocks/>
            </p:cNvCxnSpPr>
            <p:nvPr/>
          </p:nvCxnSpPr>
          <p:spPr>
            <a:xfrm>
              <a:off x="5831592" y="4701060"/>
              <a:ext cx="258362" cy="471134"/>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609A3B17-0E4F-E629-ECFF-C9FF9438F0CA}"/>
                </a:ext>
              </a:extLst>
            </p:cNvPr>
            <p:cNvSpPr txBox="1"/>
            <p:nvPr/>
          </p:nvSpPr>
          <p:spPr>
            <a:xfrm>
              <a:off x="2227610" y="4805906"/>
              <a:ext cx="3607159"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r"/>
              <a:r>
                <a:rPr kumimoji="1" lang="ja-JP" altLang="en-US" dirty="0"/>
                <a:t>フォーク＋移管＋リネーム</a:t>
              </a:r>
            </a:p>
          </p:txBody>
        </p:sp>
        <p:cxnSp>
          <p:nvCxnSpPr>
            <p:cNvPr id="38" name="直線矢印コネクタ 37">
              <a:extLst>
                <a:ext uri="{FF2B5EF4-FFF2-40B4-BE49-F238E27FC236}">
                  <a16:creationId xmlns:a16="http://schemas.microsoft.com/office/drawing/2014/main" id="{F4A09B5D-DE7D-15CC-356D-6A768AC63676}"/>
                </a:ext>
              </a:extLst>
            </p:cNvPr>
            <p:cNvCxnSpPr>
              <a:cxnSpLocks/>
            </p:cNvCxnSpPr>
            <p:nvPr/>
          </p:nvCxnSpPr>
          <p:spPr>
            <a:xfrm>
              <a:off x="8043422" y="5234060"/>
              <a:ext cx="191591" cy="474023"/>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0" name="テキスト ボックス 39">
              <a:extLst>
                <a:ext uri="{FF2B5EF4-FFF2-40B4-BE49-F238E27FC236}">
                  <a16:creationId xmlns:a16="http://schemas.microsoft.com/office/drawing/2014/main" id="{8D3C1E13-7C41-04F7-380A-5784F4E70CE2}"/>
                </a:ext>
              </a:extLst>
            </p:cNvPr>
            <p:cNvSpPr txBox="1"/>
            <p:nvPr/>
          </p:nvSpPr>
          <p:spPr>
            <a:xfrm>
              <a:off x="6773094" y="5487061"/>
              <a:ext cx="1377877"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r"/>
              <a:r>
                <a:rPr kumimoji="1" lang="ja-JP" altLang="en-US" dirty="0"/>
                <a:t>フォーク</a:t>
              </a:r>
            </a:p>
          </p:txBody>
        </p:sp>
        <p:cxnSp>
          <p:nvCxnSpPr>
            <p:cNvPr id="45" name="直線矢印コネクタ 44">
              <a:extLst>
                <a:ext uri="{FF2B5EF4-FFF2-40B4-BE49-F238E27FC236}">
                  <a16:creationId xmlns:a16="http://schemas.microsoft.com/office/drawing/2014/main" id="{D68C6BB6-5147-100E-8D5C-5A3277F00ABC}"/>
                </a:ext>
              </a:extLst>
            </p:cNvPr>
            <p:cNvCxnSpPr>
              <a:cxnSpLocks/>
            </p:cNvCxnSpPr>
            <p:nvPr/>
          </p:nvCxnSpPr>
          <p:spPr>
            <a:xfrm flipV="1">
              <a:off x="10074172" y="5172194"/>
              <a:ext cx="375263" cy="494186"/>
            </a:xfrm>
            <a:prstGeom prst="straightConnector1">
              <a:avLst/>
            </a:prstGeom>
            <a:ln w="76200">
              <a:solidFill>
                <a:schemeClr val="tx1">
                  <a:lumMod val="75000"/>
                  <a:lumOff val="2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6" name="テキスト ボックス 45">
              <a:extLst>
                <a:ext uri="{FF2B5EF4-FFF2-40B4-BE49-F238E27FC236}">
                  <a16:creationId xmlns:a16="http://schemas.microsoft.com/office/drawing/2014/main" id="{153466C5-3898-3405-E519-5EBA74334A84}"/>
                </a:ext>
              </a:extLst>
            </p:cNvPr>
            <p:cNvSpPr txBox="1"/>
            <p:nvPr/>
          </p:nvSpPr>
          <p:spPr>
            <a:xfrm>
              <a:off x="10372435" y="5298205"/>
              <a:ext cx="1686049"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r>
                <a:rPr kumimoji="1" lang="en-US" altLang="ja-JP" dirty="0"/>
                <a:t>Pull</a:t>
              </a:r>
              <a:r>
                <a:rPr kumimoji="1" lang="ja-JP" altLang="en-US" dirty="0"/>
                <a:t> </a:t>
              </a:r>
              <a:r>
                <a:rPr kumimoji="1" lang="en-US" altLang="ja-JP" dirty="0"/>
                <a:t>Request</a:t>
              </a:r>
              <a:endParaRPr kumimoji="1" lang="ja-JP" altLang="en-US" dirty="0"/>
            </a:p>
          </p:txBody>
        </p:sp>
        <p:sp>
          <p:nvSpPr>
            <p:cNvPr id="47" name="テキスト ボックス 46">
              <a:extLst>
                <a:ext uri="{FF2B5EF4-FFF2-40B4-BE49-F238E27FC236}">
                  <a16:creationId xmlns:a16="http://schemas.microsoft.com/office/drawing/2014/main" id="{D9AD0B70-615D-4B86-3B84-1A8587DC1BA0}"/>
                </a:ext>
              </a:extLst>
            </p:cNvPr>
            <p:cNvSpPr txBox="1"/>
            <p:nvPr/>
          </p:nvSpPr>
          <p:spPr>
            <a:xfrm>
              <a:off x="8454450" y="5799027"/>
              <a:ext cx="2768474"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チームみらい版広聴</a:t>
              </a:r>
              <a:r>
                <a:rPr kumimoji="1" lang="en-US" altLang="ja-JP" dirty="0"/>
                <a:t>AI</a:t>
              </a:r>
              <a:endParaRPr kumimoji="1" lang="ja-JP" altLang="en-US" dirty="0"/>
            </a:p>
          </p:txBody>
        </p:sp>
        <p:sp>
          <p:nvSpPr>
            <p:cNvPr id="49" name="テキスト ボックス 48">
              <a:extLst>
                <a:ext uri="{FF2B5EF4-FFF2-40B4-BE49-F238E27FC236}">
                  <a16:creationId xmlns:a16="http://schemas.microsoft.com/office/drawing/2014/main" id="{1888F67A-113F-17FA-D3AB-BE17BA9B0DD5}"/>
                </a:ext>
              </a:extLst>
            </p:cNvPr>
            <p:cNvSpPr txBox="1"/>
            <p:nvPr/>
          </p:nvSpPr>
          <p:spPr>
            <a:xfrm>
              <a:off x="8235013" y="6088491"/>
              <a:ext cx="3813470" cy="276999"/>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r>
                <a:rPr lang="ja-JP" altLang="en-US" sz="1200" dirty="0">
                  <a:hlinkClick r:id="rId3"/>
                </a:rPr>
                <a:t>https://github.com/team-mirai/kouchou-ai</a:t>
              </a:r>
              <a:endParaRPr lang="en-US" altLang="ja-JP" sz="1200" dirty="0"/>
            </a:p>
          </p:txBody>
        </p:sp>
        <p:sp>
          <p:nvSpPr>
            <p:cNvPr id="51" name="テキスト ボックス 50">
              <a:extLst>
                <a:ext uri="{FF2B5EF4-FFF2-40B4-BE49-F238E27FC236}">
                  <a16:creationId xmlns:a16="http://schemas.microsoft.com/office/drawing/2014/main" id="{DB9E2D05-F648-B67C-D667-8E47D4F38F0A}"/>
                </a:ext>
              </a:extLst>
            </p:cNvPr>
            <p:cNvSpPr txBox="1"/>
            <p:nvPr/>
          </p:nvSpPr>
          <p:spPr>
            <a:xfrm>
              <a:off x="6251631" y="4584243"/>
              <a:ext cx="4944452" cy="276999"/>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r>
                <a:rPr lang="ja-JP" altLang="en-US" sz="1200" dirty="0">
                  <a:hlinkClick r:id="rId4"/>
                </a:rPr>
                <a:t>https://github.com/digitaldemocracy2030/kouchou-ai</a:t>
              </a:r>
              <a:endParaRPr lang="en-US" altLang="ja-JP" sz="1200" dirty="0"/>
            </a:p>
          </p:txBody>
        </p:sp>
        <p:sp>
          <p:nvSpPr>
            <p:cNvPr id="52" name="テキスト ボックス 51">
              <a:extLst>
                <a:ext uri="{FF2B5EF4-FFF2-40B4-BE49-F238E27FC236}">
                  <a16:creationId xmlns:a16="http://schemas.microsoft.com/office/drawing/2014/main" id="{245902D5-0B4C-2D12-A94D-3C3CFFFFF9AC}"/>
                </a:ext>
              </a:extLst>
            </p:cNvPr>
            <p:cNvSpPr txBox="1"/>
            <p:nvPr/>
          </p:nvSpPr>
          <p:spPr>
            <a:xfrm>
              <a:off x="2744258" y="5204715"/>
              <a:ext cx="3607159" cy="923330"/>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r"/>
              <a:r>
                <a:rPr kumimoji="1" lang="ja-JP" altLang="en-US" dirty="0"/>
                <a:t>↑</a:t>
              </a:r>
              <a:endParaRPr kumimoji="1" lang="en-US" altLang="ja-JP" dirty="0"/>
            </a:p>
            <a:p>
              <a:pPr algn="r"/>
              <a:r>
                <a:rPr kumimoji="1" lang="ja-JP" altLang="en-US" dirty="0"/>
                <a:t>原型をとどめない大改造</a:t>
              </a:r>
              <a:endParaRPr kumimoji="1" lang="en-US" altLang="ja-JP" dirty="0"/>
            </a:p>
            <a:p>
              <a:pPr algn="r"/>
              <a:r>
                <a:rPr kumimoji="1" lang="en-US" altLang="ja-JP" dirty="0"/>
                <a:t>2025</a:t>
              </a:r>
              <a:r>
                <a:rPr kumimoji="1" lang="ja-JP" altLang="en-US" dirty="0"/>
                <a:t>年</a:t>
              </a:r>
              <a:r>
                <a:rPr kumimoji="1" lang="en-US" altLang="ja-JP" dirty="0"/>
                <a:t>2</a:t>
              </a:r>
              <a:r>
                <a:rPr kumimoji="1" lang="ja-JP" altLang="en-US" dirty="0"/>
                <a:t>月</a:t>
              </a:r>
              <a:endParaRPr kumimoji="1" lang="en-US" altLang="ja-JP" dirty="0"/>
            </a:p>
          </p:txBody>
        </p:sp>
        <p:sp>
          <p:nvSpPr>
            <p:cNvPr id="55" name="テキスト ボックス 54">
              <a:extLst>
                <a:ext uri="{FF2B5EF4-FFF2-40B4-BE49-F238E27FC236}">
                  <a16:creationId xmlns:a16="http://schemas.microsoft.com/office/drawing/2014/main" id="{79D7DB5F-EBB7-AA2D-BDE8-D1C2461217C4}"/>
                </a:ext>
              </a:extLst>
            </p:cNvPr>
            <p:cNvSpPr txBox="1"/>
            <p:nvPr/>
          </p:nvSpPr>
          <p:spPr>
            <a:xfrm>
              <a:off x="476313" y="3357186"/>
              <a:ext cx="6096000" cy="276999"/>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r>
                <a:rPr lang="ja-JP" altLang="en-US" sz="1200" dirty="0">
                  <a:hlinkClick r:id="rId5"/>
                </a:rPr>
                <a:t>https://github.com/AIObjectives/talk-to-the-city-reports</a:t>
              </a:r>
              <a:endParaRPr lang="en-US" altLang="ja-JP" sz="1200" dirty="0"/>
            </a:p>
          </p:txBody>
        </p:sp>
        <p:sp>
          <p:nvSpPr>
            <p:cNvPr id="57" name="テキスト ボックス 56">
              <a:extLst>
                <a:ext uri="{FF2B5EF4-FFF2-40B4-BE49-F238E27FC236}">
                  <a16:creationId xmlns:a16="http://schemas.microsoft.com/office/drawing/2014/main" id="{D18A0784-E588-9738-D187-1314E484E0F4}"/>
                </a:ext>
              </a:extLst>
            </p:cNvPr>
            <p:cNvSpPr txBox="1"/>
            <p:nvPr/>
          </p:nvSpPr>
          <p:spPr>
            <a:xfrm>
              <a:off x="3866076" y="4020368"/>
              <a:ext cx="6096000" cy="276999"/>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r>
                <a:rPr lang="ja-JP" altLang="en-US" sz="1200" dirty="0">
                  <a:hlinkClick r:id="rId6"/>
                </a:rPr>
                <a:t>https://github.com/takahiroanno2024/anno-broadlistening</a:t>
              </a:r>
              <a:endParaRPr lang="en-US" altLang="ja-JP" sz="1200" dirty="0"/>
            </a:p>
          </p:txBody>
        </p:sp>
        <p:cxnSp>
          <p:nvCxnSpPr>
            <p:cNvPr id="65" name="直線矢印コネクタ 64">
              <a:extLst>
                <a:ext uri="{FF2B5EF4-FFF2-40B4-BE49-F238E27FC236}">
                  <a16:creationId xmlns:a16="http://schemas.microsoft.com/office/drawing/2014/main" id="{AA2D53CC-239A-F066-3DE6-C79EC51EEB9C}"/>
                </a:ext>
              </a:extLst>
            </p:cNvPr>
            <p:cNvCxnSpPr>
              <a:cxnSpLocks/>
            </p:cNvCxnSpPr>
            <p:nvPr/>
          </p:nvCxnSpPr>
          <p:spPr>
            <a:xfrm flipV="1">
              <a:off x="9362146" y="5197790"/>
              <a:ext cx="375263" cy="494186"/>
            </a:xfrm>
            <a:prstGeom prst="straightConnector1">
              <a:avLst/>
            </a:prstGeom>
            <a:ln w="76200">
              <a:solidFill>
                <a:schemeClr val="tx1">
                  <a:lumMod val="75000"/>
                  <a:lumOff val="2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6" name="直線矢印コネクタ 65">
              <a:extLst>
                <a:ext uri="{FF2B5EF4-FFF2-40B4-BE49-F238E27FC236}">
                  <a16:creationId xmlns:a16="http://schemas.microsoft.com/office/drawing/2014/main" id="{1F8E38E2-AE28-2128-CA83-BEE06DC962D0}"/>
                </a:ext>
              </a:extLst>
            </p:cNvPr>
            <p:cNvCxnSpPr>
              <a:cxnSpLocks/>
            </p:cNvCxnSpPr>
            <p:nvPr/>
          </p:nvCxnSpPr>
          <p:spPr>
            <a:xfrm flipV="1">
              <a:off x="9690758" y="5172194"/>
              <a:ext cx="375263" cy="494186"/>
            </a:xfrm>
            <a:prstGeom prst="straightConnector1">
              <a:avLst/>
            </a:prstGeom>
            <a:ln w="76200">
              <a:solidFill>
                <a:schemeClr val="tx1">
                  <a:lumMod val="75000"/>
                  <a:lumOff val="2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grpSp>
      <p:sp>
        <p:nvSpPr>
          <p:cNvPr id="3" name="スライド番号プレースホルダー 2">
            <a:extLst>
              <a:ext uri="{FF2B5EF4-FFF2-40B4-BE49-F238E27FC236}">
                <a16:creationId xmlns:a16="http://schemas.microsoft.com/office/drawing/2014/main" id="{BE584D2D-7F9B-E853-8455-EFE0638F7A7C}"/>
              </a:ext>
            </a:extLst>
          </p:cNvPr>
          <p:cNvSpPr>
            <a:spLocks noGrp="1"/>
          </p:cNvSpPr>
          <p:nvPr>
            <p:ph type="sldNum" sz="quarter" idx="12"/>
          </p:nvPr>
        </p:nvSpPr>
        <p:spPr/>
        <p:txBody>
          <a:bodyPr/>
          <a:lstStyle/>
          <a:p>
            <a:fld id="{FCA3042A-F884-44E0-81D5-7D4A03868EA8}" type="slidenum">
              <a:rPr kumimoji="1" lang="ja-JP" altLang="en-US" smtClean="0"/>
              <a:t>31</a:t>
            </a:fld>
            <a:endParaRPr kumimoji="1" lang="ja-JP" altLang="en-US"/>
          </a:p>
        </p:txBody>
      </p:sp>
    </p:spTree>
    <p:extLst>
      <p:ext uri="{BB962C8B-B14F-4D97-AF65-F5344CB8AC3E}">
        <p14:creationId xmlns:p14="http://schemas.microsoft.com/office/powerpoint/2010/main" val="26938047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972BD1FE-2E41-AC52-7F0B-B5DE97096C9E}"/>
              </a:ext>
            </a:extLst>
          </p:cNvPr>
          <p:cNvSpPr/>
          <p:nvPr/>
        </p:nvSpPr>
        <p:spPr>
          <a:xfrm>
            <a:off x="4750593" y="1232477"/>
            <a:ext cx="4479131" cy="1039099"/>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r>
              <a:rPr kumimoji="1" lang="en-US" altLang="ja-JP" dirty="0"/>
              <a:t>AI</a:t>
            </a:r>
            <a:r>
              <a:rPr kumimoji="1" lang="ja-JP" altLang="en-US" dirty="0"/>
              <a:t> </a:t>
            </a:r>
            <a:r>
              <a:rPr kumimoji="1" lang="en-US" altLang="ja-JP" dirty="0"/>
              <a:t>Objectives</a:t>
            </a:r>
            <a:r>
              <a:rPr kumimoji="1" lang="ja-JP" altLang="en-US" dirty="0"/>
              <a:t> </a:t>
            </a:r>
            <a:r>
              <a:rPr lang="en-US" altLang="ja-JP" dirty="0"/>
              <a:t>Talk</a:t>
            </a:r>
            <a:r>
              <a:rPr lang="ja-JP" altLang="en-US" dirty="0"/>
              <a:t> </a:t>
            </a:r>
            <a:r>
              <a:rPr lang="en-US" altLang="ja-JP" dirty="0"/>
              <a:t>to</a:t>
            </a:r>
            <a:r>
              <a:rPr lang="ja-JP" altLang="en-US" dirty="0"/>
              <a:t> </a:t>
            </a:r>
            <a:r>
              <a:rPr lang="en-US" altLang="ja-JP" dirty="0"/>
              <a:t>the</a:t>
            </a:r>
            <a:r>
              <a:rPr lang="ja-JP" altLang="en-US" dirty="0"/>
              <a:t> </a:t>
            </a:r>
            <a:r>
              <a:rPr lang="en-US" altLang="ja-JP" dirty="0"/>
              <a:t>City</a:t>
            </a:r>
            <a:endParaRPr kumimoji="1" lang="ja-JP" altLang="en-US" dirty="0"/>
          </a:p>
        </p:txBody>
      </p:sp>
      <p:sp>
        <p:nvSpPr>
          <p:cNvPr id="6" name="正方形/長方形 5">
            <a:extLst>
              <a:ext uri="{FF2B5EF4-FFF2-40B4-BE49-F238E27FC236}">
                <a16:creationId xmlns:a16="http://schemas.microsoft.com/office/drawing/2014/main" id="{BB73933B-92F7-FC3C-DA04-527A7862E94B}"/>
              </a:ext>
            </a:extLst>
          </p:cNvPr>
          <p:cNvSpPr/>
          <p:nvPr/>
        </p:nvSpPr>
        <p:spPr>
          <a:xfrm>
            <a:off x="4900617" y="1655555"/>
            <a:ext cx="1985962" cy="44650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dirty="0"/>
              <a:t>TTTC-Scatter</a:t>
            </a:r>
            <a:endParaRPr kumimoji="1" lang="en-US" altLang="ja-JP" dirty="0"/>
          </a:p>
        </p:txBody>
      </p:sp>
      <p:sp>
        <p:nvSpPr>
          <p:cNvPr id="7" name="正方形/長方形 6">
            <a:extLst>
              <a:ext uri="{FF2B5EF4-FFF2-40B4-BE49-F238E27FC236}">
                <a16:creationId xmlns:a16="http://schemas.microsoft.com/office/drawing/2014/main" id="{BD1223D0-1FBB-F0A4-3B0A-8C55D3F15042}"/>
              </a:ext>
            </a:extLst>
          </p:cNvPr>
          <p:cNvSpPr/>
          <p:nvPr/>
        </p:nvSpPr>
        <p:spPr>
          <a:xfrm>
            <a:off x="7091367" y="1655555"/>
            <a:ext cx="1985962" cy="44650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dirty="0"/>
              <a:t>TTTC-Turbo</a:t>
            </a:r>
            <a:endParaRPr kumimoji="1" lang="en-US" altLang="ja-JP" dirty="0"/>
          </a:p>
        </p:txBody>
      </p:sp>
      <p:sp>
        <p:nvSpPr>
          <p:cNvPr id="8" name="正方形/長方形 7">
            <a:extLst>
              <a:ext uri="{FF2B5EF4-FFF2-40B4-BE49-F238E27FC236}">
                <a16:creationId xmlns:a16="http://schemas.microsoft.com/office/drawing/2014/main" id="{3026BF19-844F-D564-B642-E1713ED7B4C2}"/>
              </a:ext>
            </a:extLst>
          </p:cNvPr>
          <p:cNvSpPr/>
          <p:nvPr/>
        </p:nvSpPr>
        <p:spPr>
          <a:xfrm>
            <a:off x="8289136" y="2964660"/>
            <a:ext cx="1985962" cy="7715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dirty="0"/>
              <a:t>AI</a:t>
            </a:r>
            <a:r>
              <a:rPr kumimoji="1" lang="ja-JP" altLang="en-US" dirty="0"/>
              <a:t> </a:t>
            </a:r>
            <a:r>
              <a:rPr kumimoji="1" lang="en-US" altLang="ja-JP" dirty="0"/>
              <a:t>Objectives</a:t>
            </a:r>
          </a:p>
          <a:p>
            <a:pPr algn="ctr"/>
            <a:r>
              <a:rPr kumimoji="1" lang="en-US" altLang="ja-JP" dirty="0" err="1"/>
              <a:t>tttc</a:t>
            </a:r>
            <a:r>
              <a:rPr kumimoji="1" lang="en-US" altLang="ja-JP" dirty="0"/>
              <a:t>-light-</a:t>
            </a:r>
            <a:r>
              <a:rPr kumimoji="1" lang="en-US" altLang="ja-JP" dirty="0" err="1"/>
              <a:t>js</a:t>
            </a:r>
            <a:endParaRPr kumimoji="1" lang="en-US" altLang="ja-JP" dirty="0"/>
          </a:p>
        </p:txBody>
      </p:sp>
      <p:sp>
        <p:nvSpPr>
          <p:cNvPr id="10" name="正方形/長方形 9">
            <a:extLst>
              <a:ext uri="{FF2B5EF4-FFF2-40B4-BE49-F238E27FC236}">
                <a16:creationId xmlns:a16="http://schemas.microsoft.com/office/drawing/2014/main" id="{3BB4943A-34D9-DACA-93EC-8D0329A65788}"/>
              </a:ext>
            </a:extLst>
          </p:cNvPr>
          <p:cNvSpPr/>
          <p:nvPr/>
        </p:nvSpPr>
        <p:spPr>
          <a:xfrm>
            <a:off x="3602840" y="2964660"/>
            <a:ext cx="1985962" cy="7715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dirty="0"/>
              <a:t>チームあんの</a:t>
            </a:r>
            <a:endParaRPr lang="en-US" altLang="ja-JP" dirty="0"/>
          </a:p>
          <a:p>
            <a:pPr algn="ctr"/>
            <a:r>
              <a:rPr lang="en-US" altLang="ja-JP" dirty="0"/>
              <a:t>TTTC-scatter</a:t>
            </a:r>
          </a:p>
        </p:txBody>
      </p:sp>
      <p:sp>
        <p:nvSpPr>
          <p:cNvPr id="13" name="正方形/長方形 12">
            <a:extLst>
              <a:ext uri="{FF2B5EF4-FFF2-40B4-BE49-F238E27FC236}">
                <a16:creationId xmlns:a16="http://schemas.microsoft.com/office/drawing/2014/main" id="{FB8F6F67-92EA-1D86-CE6D-C68F6A3AB06A}"/>
              </a:ext>
            </a:extLst>
          </p:cNvPr>
          <p:cNvSpPr/>
          <p:nvPr/>
        </p:nvSpPr>
        <p:spPr>
          <a:xfrm>
            <a:off x="3602840" y="4478604"/>
            <a:ext cx="1985962" cy="7715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dirty="0"/>
              <a:t>DD2030</a:t>
            </a:r>
          </a:p>
          <a:p>
            <a:pPr algn="ctr"/>
            <a:r>
              <a:rPr lang="ja-JP" altLang="en-US" dirty="0"/>
              <a:t>広聴</a:t>
            </a:r>
            <a:r>
              <a:rPr lang="en-US" altLang="ja-JP" dirty="0"/>
              <a:t>AI</a:t>
            </a:r>
          </a:p>
        </p:txBody>
      </p:sp>
      <p:cxnSp>
        <p:nvCxnSpPr>
          <p:cNvPr id="16" name="直線矢印コネクタ 15">
            <a:extLst>
              <a:ext uri="{FF2B5EF4-FFF2-40B4-BE49-F238E27FC236}">
                <a16:creationId xmlns:a16="http://schemas.microsoft.com/office/drawing/2014/main" id="{E29CCD03-B5CD-CE53-1791-BBB494F14B0A}"/>
              </a:ext>
            </a:extLst>
          </p:cNvPr>
          <p:cNvCxnSpPr>
            <a:cxnSpLocks/>
            <a:stCxn id="6" idx="2"/>
          </p:cNvCxnSpPr>
          <p:nvPr/>
        </p:nvCxnSpPr>
        <p:spPr>
          <a:xfrm>
            <a:off x="5893598" y="2102061"/>
            <a:ext cx="0" cy="2827129"/>
          </a:xfrm>
          <a:prstGeom prst="straightConnector1">
            <a:avLst/>
          </a:prstGeom>
          <a:ln w="57150">
            <a:gradFill>
              <a:gsLst>
                <a:gs pos="50000">
                  <a:srgbClr val="777777"/>
                </a:gs>
                <a:gs pos="0">
                  <a:schemeClr val="tx1"/>
                </a:gs>
                <a:gs pos="0">
                  <a:schemeClr val="tx1"/>
                </a:gs>
                <a:gs pos="100000">
                  <a:schemeClr val="accent3">
                    <a:lumMod val="20000"/>
                    <a:lumOff val="80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20" name="コネクタ: カギ線 19">
            <a:extLst>
              <a:ext uri="{FF2B5EF4-FFF2-40B4-BE49-F238E27FC236}">
                <a16:creationId xmlns:a16="http://schemas.microsoft.com/office/drawing/2014/main" id="{AECCC78D-3DC8-B498-4B18-FF85A7B007C6}"/>
              </a:ext>
            </a:extLst>
          </p:cNvPr>
          <p:cNvCxnSpPr>
            <a:cxnSpLocks/>
            <a:stCxn id="6" idx="2"/>
            <a:endCxn id="10" idx="0"/>
          </p:cNvCxnSpPr>
          <p:nvPr/>
        </p:nvCxnSpPr>
        <p:spPr>
          <a:xfrm rot="5400000">
            <a:off x="4813411" y="1884472"/>
            <a:ext cx="862599" cy="1297777"/>
          </a:xfrm>
          <a:prstGeom prst="bentConnector3">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3F719653-827B-983D-078F-717214CACE23}"/>
              </a:ext>
            </a:extLst>
          </p:cNvPr>
          <p:cNvCxnSpPr>
            <a:cxnSpLocks/>
            <a:stCxn id="7" idx="2"/>
          </p:cNvCxnSpPr>
          <p:nvPr/>
        </p:nvCxnSpPr>
        <p:spPr>
          <a:xfrm>
            <a:off x="8084348" y="2102061"/>
            <a:ext cx="0" cy="2827129"/>
          </a:xfrm>
          <a:prstGeom prst="straightConnector1">
            <a:avLst/>
          </a:prstGeom>
          <a:ln w="57150">
            <a:gradFill>
              <a:gsLst>
                <a:gs pos="50000">
                  <a:srgbClr val="777777"/>
                </a:gs>
                <a:gs pos="0">
                  <a:schemeClr val="tx1"/>
                </a:gs>
                <a:gs pos="0">
                  <a:schemeClr val="tx1"/>
                </a:gs>
                <a:gs pos="100000">
                  <a:schemeClr val="accent3">
                    <a:lumMod val="20000"/>
                    <a:lumOff val="80000"/>
                  </a:schemeClr>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cxnSp>
        <p:nvCxnSpPr>
          <p:cNvPr id="33" name="コネクタ: カギ線 32">
            <a:extLst>
              <a:ext uri="{FF2B5EF4-FFF2-40B4-BE49-F238E27FC236}">
                <a16:creationId xmlns:a16="http://schemas.microsoft.com/office/drawing/2014/main" id="{E077AF5C-49D8-BEEC-C1BF-94575667435A}"/>
              </a:ext>
            </a:extLst>
          </p:cNvPr>
          <p:cNvCxnSpPr>
            <a:cxnSpLocks/>
            <a:stCxn id="7" idx="2"/>
            <a:endCxn id="8" idx="0"/>
          </p:cNvCxnSpPr>
          <p:nvPr/>
        </p:nvCxnSpPr>
        <p:spPr>
          <a:xfrm rot="16200000" flipH="1">
            <a:off x="8251933" y="1934475"/>
            <a:ext cx="862599" cy="1197769"/>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テキスト ボックス 37">
            <a:extLst>
              <a:ext uri="{FF2B5EF4-FFF2-40B4-BE49-F238E27FC236}">
                <a16:creationId xmlns:a16="http://schemas.microsoft.com/office/drawing/2014/main" id="{6C0EB730-8675-A487-D813-0E509C7EF123}"/>
              </a:ext>
            </a:extLst>
          </p:cNvPr>
          <p:cNvSpPr txBox="1"/>
          <p:nvPr/>
        </p:nvSpPr>
        <p:spPr>
          <a:xfrm>
            <a:off x="5934079" y="3003503"/>
            <a:ext cx="2109788" cy="2308324"/>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en-US" altLang="ja-JP" dirty="0"/>
              <a:t>2024</a:t>
            </a:r>
            <a:r>
              <a:rPr kumimoji="1" lang="ja-JP" altLang="en-US" dirty="0"/>
              <a:t>年</a:t>
            </a:r>
            <a:r>
              <a:rPr kumimoji="1" lang="en-US" altLang="ja-JP" dirty="0"/>
              <a:t>5</a:t>
            </a:r>
            <a:r>
              <a:rPr kumimoji="1" lang="ja-JP" altLang="en-US" dirty="0"/>
              <a:t>月</a:t>
            </a:r>
            <a:br>
              <a:rPr kumimoji="1" lang="en-US" altLang="ja-JP" dirty="0"/>
            </a:br>
            <a:r>
              <a:rPr lang="ja-JP" altLang="en-US" dirty="0"/>
              <a:t>最終コミット</a:t>
            </a:r>
            <a:endParaRPr lang="en-US" altLang="ja-JP" dirty="0"/>
          </a:p>
          <a:p>
            <a:pPr algn="ctr"/>
            <a:endParaRPr kumimoji="1" lang="en-US" altLang="ja-JP" dirty="0"/>
          </a:p>
          <a:p>
            <a:pPr algn="ctr"/>
            <a:endParaRPr lang="en-US" altLang="ja-JP" dirty="0"/>
          </a:p>
          <a:p>
            <a:pPr algn="ctr"/>
            <a:endParaRPr kumimoji="1" lang="en-US" altLang="ja-JP" dirty="0"/>
          </a:p>
          <a:p>
            <a:pPr algn="ctr"/>
            <a:endParaRPr kumimoji="1" lang="en-US" altLang="ja-JP" dirty="0"/>
          </a:p>
          <a:p>
            <a:pPr algn="ctr"/>
            <a:r>
              <a:rPr lang="en-US" altLang="ja-JP" dirty="0"/>
              <a:t>2025</a:t>
            </a:r>
            <a:r>
              <a:rPr lang="ja-JP" altLang="en-US" dirty="0"/>
              <a:t>年</a:t>
            </a:r>
            <a:r>
              <a:rPr lang="en-US" altLang="ja-JP" dirty="0"/>
              <a:t>7</a:t>
            </a:r>
            <a:r>
              <a:rPr lang="ja-JP" altLang="en-US" dirty="0"/>
              <a:t>月末</a:t>
            </a:r>
            <a:endParaRPr lang="en-US" altLang="ja-JP" dirty="0"/>
          </a:p>
          <a:p>
            <a:pPr algn="ctr"/>
            <a:r>
              <a:rPr lang="ja-JP" altLang="en-US" dirty="0"/>
              <a:t>アーカイブ化</a:t>
            </a:r>
            <a:endParaRPr lang="en-US" altLang="ja-JP" dirty="0"/>
          </a:p>
        </p:txBody>
      </p:sp>
      <p:sp>
        <p:nvSpPr>
          <p:cNvPr id="39" name="テキスト ボックス 38">
            <a:extLst>
              <a:ext uri="{FF2B5EF4-FFF2-40B4-BE49-F238E27FC236}">
                <a16:creationId xmlns:a16="http://schemas.microsoft.com/office/drawing/2014/main" id="{08D90EAD-5A71-6959-9821-C38119973D7E}"/>
              </a:ext>
            </a:extLst>
          </p:cNvPr>
          <p:cNvSpPr txBox="1"/>
          <p:nvPr/>
        </p:nvSpPr>
        <p:spPr>
          <a:xfrm>
            <a:off x="2214558" y="377890"/>
            <a:ext cx="3881442"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ja-JP" altLang="en-US" dirty="0"/>
              <a:t>文脈ベクトルを利用した、</a:t>
            </a:r>
            <a:br>
              <a:rPr kumimoji="1" lang="en-US" altLang="ja-JP" dirty="0"/>
            </a:br>
            <a:r>
              <a:rPr kumimoji="1" lang="ja-JP" altLang="en-US" dirty="0"/>
              <a:t>散布図による意見分類、意見集約</a:t>
            </a:r>
          </a:p>
        </p:txBody>
      </p:sp>
      <p:sp>
        <p:nvSpPr>
          <p:cNvPr id="40" name="テキスト ボックス 39">
            <a:extLst>
              <a:ext uri="{FF2B5EF4-FFF2-40B4-BE49-F238E27FC236}">
                <a16:creationId xmlns:a16="http://schemas.microsoft.com/office/drawing/2014/main" id="{C6BC7E65-85FC-D7F5-199F-19B184850700}"/>
              </a:ext>
            </a:extLst>
          </p:cNvPr>
          <p:cNvSpPr txBox="1"/>
          <p:nvPr/>
        </p:nvSpPr>
        <p:spPr>
          <a:xfrm>
            <a:off x="7853363" y="373293"/>
            <a:ext cx="4129091"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en-US" altLang="ja-JP" dirty="0"/>
              <a:t>LLM</a:t>
            </a:r>
            <a:r>
              <a:rPr kumimoji="1" lang="ja-JP" altLang="en-US" dirty="0"/>
              <a:t>による直接的な分類を利用した、リストビュー型の意見分類、意見集約</a:t>
            </a:r>
          </a:p>
        </p:txBody>
      </p:sp>
      <p:cxnSp>
        <p:nvCxnSpPr>
          <p:cNvPr id="42" name="直線矢印コネクタ 41">
            <a:extLst>
              <a:ext uri="{FF2B5EF4-FFF2-40B4-BE49-F238E27FC236}">
                <a16:creationId xmlns:a16="http://schemas.microsoft.com/office/drawing/2014/main" id="{9B0A7442-EAB9-AD7C-D99A-4ADCAD3E88D4}"/>
              </a:ext>
            </a:extLst>
          </p:cNvPr>
          <p:cNvCxnSpPr>
            <a:cxnSpLocks/>
            <a:stCxn id="10" idx="2"/>
            <a:endCxn id="13" idx="0"/>
          </p:cNvCxnSpPr>
          <p:nvPr/>
        </p:nvCxnSpPr>
        <p:spPr>
          <a:xfrm>
            <a:off x="4595821" y="3736185"/>
            <a:ext cx="0" cy="7424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テキスト ボックス 49">
            <a:extLst>
              <a:ext uri="{FF2B5EF4-FFF2-40B4-BE49-F238E27FC236}">
                <a16:creationId xmlns:a16="http://schemas.microsoft.com/office/drawing/2014/main" id="{131EE61C-53F8-18C5-9D81-86FDF6240959}"/>
              </a:ext>
            </a:extLst>
          </p:cNvPr>
          <p:cNvSpPr txBox="1"/>
          <p:nvPr/>
        </p:nvSpPr>
        <p:spPr>
          <a:xfrm>
            <a:off x="605434" y="3795205"/>
            <a:ext cx="3763568"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r"/>
            <a:r>
              <a:rPr kumimoji="1" lang="en-US" altLang="ja-JP" dirty="0"/>
              <a:t>2025</a:t>
            </a:r>
            <a:r>
              <a:rPr lang="ja-JP" altLang="en-US" dirty="0"/>
              <a:t>年</a:t>
            </a:r>
            <a:r>
              <a:rPr lang="en-US" altLang="ja-JP" dirty="0"/>
              <a:t>2</a:t>
            </a:r>
            <a:r>
              <a:rPr lang="ja-JP" altLang="en-US" dirty="0"/>
              <a:t>月</a:t>
            </a:r>
            <a:r>
              <a:rPr kumimoji="1" lang="ja-JP" altLang="en-US" dirty="0"/>
              <a:t> コミュニティ移管</a:t>
            </a:r>
            <a:endParaRPr kumimoji="1" lang="en-US" altLang="ja-JP" dirty="0"/>
          </a:p>
          <a:p>
            <a:pPr algn="r"/>
            <a:r>
              <a:rPr lang="ja-JP" altLang="en-US" dirty="0"/>
              <a:t>原型をとどめない大規模改修</a:t>
            </a:r>
            <a:endParaRPr kumimoji="1" lang="ja-JP" altLang="en-US" dirty="0"/>
          </a:p>
        </p:txBody>
      </p:sp>
      <p:cxnSp>
        <p:nvCxnSpPr>
          <p:cNvPr id="55" name="直線矢印コネクタ 54">
            <a:extLst>
              <a:ext uri="{FF2B5EF4-FFF2-40B4-BE49-F238E27FC236}">
                <a16:creationId xmlns:a16="http://schemas.microsoft.com/office/drawing/2014/main" id="{2C71AB1D-237C-6453-B508-7FC4AA7E18A5}"/>
              </a:ext>
            </a:extLst>
          </p:cNvPr>
          <p:cNvCxnSpPr>
            <a:cxnSpLocks/>
            <a:stCxn id="8" idx="2"/>
          </p:cNvCxnSpPr>
          <p:nvPr/>
        </p:nvCxnSpPr>
        <p:spPr>
          <a:xfrm>
            <a:off x="9282117" y="3736185"/>
            <a:ext cx="0" cy="300751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線矢印コネクタ 62">
            <a:extLst>
              <a:ext uri="{FF2B5EF4-FFF2-40B4-BE49-F238E27FC236}">
                <a16:creationId xmlns:a16="http://schemas.microsoft.com/office/drawing/2014/main" id="{4D786380-34C8-C964-13CC-0C109F010FC3}"/>
              </a:ext>
            </a:extLst>
          </p:cNvPr>
          <p:cNvCxnSpPr>
            <a:cxnSpLocks/>
            <a:stCxn id="13" idx="2"/>
          </p:cNvCxnSpPr>
          <p:nvPr/>
        </p:nvCxnSpPr>
        <p:spPr>
          <a:xfrm>
            <a:off x="4595821" y="5250129"/>
            <a:ext cx="0" cy="149357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9" name="テキスト ボックス 68">
            <a:extLst>
              <a:ext uri="{FF2B5EF4-FFF2-40B4-BE49-F238E27FC236}">
                <a16:creationId xmlns:a16="http://schemas.microsoft.com/office/drawing/2014/main" id="{AA0EBFD1-87DC-537B-4781-9EBE09AC03C8}"/>
              </a:ext>
            </a:extLst>
          </p:cNvPr>
          <p:cNvSpPr txBox="1"/>
          <p:nvPr/>
        </p:nvSpPr>
        <p:spPr>
          <a:xfrm>
            <a:off x="546502" y="3048420"/>
            <a:ext cx="2862269"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r"/>
            <a:r>
              <a:rPr lang="en-US" altLang="ja-JP" dirty="0"/>
              <a:t>2024</a:t>
            </a:r>
            <a:r>
              <a:rPr lang="ja-JP" altLang="en-US" dirty="0"/>
              <a:t>年東京都知事選や</a:t>
            </a:r>
            <a:br>
              <a:rPr lang="en-US" altLang="ja-JP" dirty="0"/>
            </a:br>
            <a:r>
              <a:rPr lang="ja-JP" altLang="en-US" dirty="0"/>
              <a:t>日テレ選挙特番で活用</a:t>
            </a:r>
            <a:endParaRPr kumimoji="1" lang="ja-JP" altLang="en-US" dirty="0"/>
          </a:p>
        </p:txBody>
      </p:sp>
      <p:sp>
        <p:nvSpPr>
          <p:cNvPr id="77" name="テキスト ボックス 76">
            <a:extLst>
              <a:ext uri="{FF2B5EF4-FFF2-40B4-BE49-F238E27FC236}">
                <a16:creationId xmlns:a16="http://schemas.microsoft.com/office/drawing/2014/main" id="{027C3DE9-24E8-6B69-ED5C-867787AC05E3}"/>
              </a:ext>
            </a:extLst>
          </p:cNvPr>
          <p:cNvSpPr txBox="1"/>
          <p:nvPr/>
        </p:nvSpPr>
        <p:spPr>
          <a:xfrm>
            <a:off x="9395237" y="2595328"/>
            <a:ext cx="119777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en-US" altLang="ja-JP" dirty="0"/>
              <a:t>SaaS</a:t>
            </a:r>
            <a:r>
              <a:rPr kumimoji="1" lang="ja-JP" altLang="en-US" dirty="0"/>
              <a:t>化</a:t>
            </a:r>
          </a:p>
        </p:txBody>
      </p:sp>
      <p:sp>
        <p:nvSpPr>
          <p:cNvPr id="97" name="正方形/長方形 96">
            <a:extLst>
              <a:ext uri="{FF2B5EF4-FFF2-40B4-BE49-F238E27FC236}">
                <a16:creationId xmlns:a16="http://schemas.microsoft.com/office/drawing/2014/main" id="{27832FBD-6230-392D-B81A-893DAC1388EF}"/>
              </a:ext>
            </a:extLst>
          </p:cNvPr>
          <p:cNvSpPr/>
          <p:nvPr/>
        </p:nvSpPr>
        <p:spPr>
          <a:xfrm>
            <a:off x="1916901" y="5850201"/>
            <a:ext cx="1985962" cy="7715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dirty="0"/>
              <a:t>チームみらい</a:t>
            </a:r>
            <a:endParaRPr lang="en-US" altLang="ja-JP" dirty="0"/>
          </a:p>
          <a:p>
            <a:pPr algn="ctr"/>
            <a:r>
              <a:rPr lang="ja-JP" altLang="en-US" dirty="0"/>
              <a:t>広聴</a:t>
            </a:r>
            <a:r>
              <a:rPr lang="en-US" altLang="ja-JP" dirty="0"/>
              <a:t>AI</a:t>
            </a:r>
          </a:p>
        </p:txBody>
      </p:sp>
      <p:cxnSp>
        <p:nvCxnSpPr>
          <p:cNvPr id="99" name="コネクタ: カギ線 98">
            <a:extLst>
              <a:ext uri="{FF2B5EF4-FFF2-40B4-BE49-F238E27FC236}">
                <a16:creationId xmlns:a16="http://schemas.microsoft.com/office/drawing/2014/main" id="{3E1E83BC-7CBB-50BB-ED6F-83A5403F1853}"/>
              </a:ext>
            </a:extLst>
          </p:cNvPr>
          <p:cNvCxnSpPr>
            <a:cxnSpLocks/>
            <a:stCxn id="13" idx="2"/>
            <a:endCxn id="97" idx="0"/>
          </p:cNvCxnSpPr>
          <p:nvPr/>
        </p:nvCxnSpPr>
        <p:spPr>
          <a:xfrm rot="5400000">
            <a:off x="3452816" y="4707196"/>
            <a:ext cx="600072" cy="1685939"/>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直線矢印コネクタ 104">
            <a:extLst>
              <a:ext uri="{FF2B5EF4-FFF2-40B4-BE49-F238E27FC236}">
                <a16:creationId xmlns:a16="http://schemas.microsoft.com/office/drawing/2014/main" id="{05CEBEF7-5281-3A88-AF4C-AC2088F3674F}"/>
              </a:ext>
            </a:extLst>
          </p:cNvPr>
          <p:cNvCxnSpPr>
            <a:cxnSpLocks/>
            <a:stCxn id="97" idx="3"/>
          </p:cNvCxnSpPr>
          <p:nvPr/>
        </p:nvCxnSpPr>
        <p:spPr>
          <a:xfrm>
            <a:off x="3902863" y="6235964"/>
            <a:ext cx="692958"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8" name="テキスト ボックス 107">
            <a:extLst>
              <a:ext uri="{FF2B5EF4-FFF2-40B4-BE49-F238E27FC236}">
                <a16:creationId xmlns:a16="http://schemas.microsoft.com/office/drawing/2014/main" id="{688C5757-DBEF-2447-2634-FAD399BD00A1}"/>
              </a:ext>
            </a:extLst>
          </p:cNvPr>
          <p:cNvSpPr txBox="1"/>
          <p:nvPr/>
        </p:nvSpPr>
        <p:spPr>
          <a:xfrm>
            <a:off x="291402" y="5480869"/>
            <a:ext cx="2493761"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r"/>
            <a:r>
              <a:rPr lang="en-US" altLang="ja-JP" dirty="0"/>
              <a:t>2025</a:t>
            </a:r>
            <a:r>
              <a:rPr lang="ja-JP" altLang="en-US" dirty="0"/>
              <a:t>年参院選で活用</a:t>
            </a:r>
            <a:endParaRPr kumimoji="1" lang="ja-JP" altLang="en-US" dirty="0"/>
          </a:p>
        </p:txBody>
      </p:sp>
      <p:sp>
        <p:nvSpPr>
          <p:cNvPr id="110" name="正方形/長方形 109">
            <a:extLst>
              <a:ext uri="{FF2B5EF4-FFF2-40B4-BE49-F238E27FC236}">
                <a16:creationId xmlns:a16="http://schemas.microsoft.com/office/drawing/2014/main" id="{27150EBE-D6D0-3013-F65E-B89842B09DE5}"/>
              </a:ext>
            </a:extLst>
          </p:cNvPr>
          <p:cNvSpPr/>
          <p:nvPr/>
        </p:nvSpPr>
        <p:spPr>
          <a:xfrm>
            <a:off x="9996492" y="4478604"/>
            <a:ext cx="1985962" cy="77152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altLang="ja-JP" dirty="0"/>
              <a:t>G</a:t>
            </a:r>
            <a:r>
              <a:rPr kumimoji="1" lang="en-US" altLang="ja-JP" dirty="0"/>
              <a:t>oogle jigsaw</a:t>
            </a:r>
          </a:p>
          <a:p>
            <a:pPr algn="ctr"/>
            <a:r>
              <a:rPr lang="en-US" altLang="ja-JP" dirty="0" err="1"/>
              <a:t>S</a:t>
            </a:r>
            <a:r>
              <a:rPr kumimoji="1" lang="en-US" altLang="ja-JP" dirty="0" err="1"/>
              <a:t>ensemaker</a:t>
            </a:r>
            <a:endParaRPr kumimoji="1" lang="en-US" altLang="ja-JP" dirty="0"/>
          </a:p>
        </p:txBody>
      </p:sp>
      <p:cxnSp>
        <p:nvCxnSpPr>
          <p:cNvPr id="111" name="直線矢印コネクタ 110">
            <a:extLst>
              <a:ext uri="{FF2B5EF4-FFF2-40B4-BE49-F238E27FC236}">
                <a16:creationId xmlns:a16="http://schemas.microsoft.com/office/drawing/2014/main" id="{224DA312-D25F-7857-6AF1-89771785DAFA}"/>
              </a:ext>
            </a:extLst>
          </p:cNvPr>
          <p:cNvCxnSpPr>
            <a:cxnSpLocks/>
            <a:stCxn id="110" idx="2"/>
          </p:cNvCxnSpPr>
          <p:nvPr/>
        </p:nvCxnSpPr>
        <p:spPr>
          <a:xfrm>
            <a:off x="10989473" y="5250129"/>
            <a:ext cx="0" cy="155204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コネクタ: カギ線 115">
            <a:extLst>
              <a:ext uri="{FF2B5EF4-FFF2-40B4-BE49-F238E27FC236}">
                <a16:creationId xmlns:a16="http://schemas.microsoft.com/office/drawing/2014/main" id="{16174FC9-A0DB-7CD9-DD11-78E959B9BD0B}"/>
              </a:ext>
            </a:extLst>
          </p:cNvPr>
          <p:cNvCxnSpPr>
            <a:cxnSpLocks/>
            <a:stCxn id="7" idx="3"/>
            <a:endCxn id="110" idx="0"/>
          </p:cNvCxnSpPr>
          <p:nvPr/>
        </p:nvCxnSpPr>
        <p:spPr>
          <a:xfrm>
            <a:off x="9077329" y="1878808"/>
            <a:ext cx="1912144" cy="2599796"/>
          </a:xfrm>
          <a:prstGeom prst="bentConnector2">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28" name="テキスト ボックス 127">
            <a:extLst>
              <a:ext uri="{FF2B5EF4-FFF2-40B4-BE49-F238E27FC236}">
                <a16:creationId xmlns:a16="http://schemas.microsoft.com/office/drawing/2014/main" id="{91774DAB-AE03-06D5-424C-D83BE60806E8}"/>
              </a:ext>
            </a:extLst>
          </p:cNvPr>
          <p:cNvSpPr txBox="1"/>
          <p:nvPr/>
        </p:nvSpPr>
        <p:spPr>
          <a:xfrm>
            <a:off x="9434512" y="1232477"/>
            <a:ext cx="2907502"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ja-JP" altLang="en-US" dirty="0"/>
              <a:t>コンセプトコピー</a:t>
            </a:r>
            <a:endParaRPr kumimoji="1" lang="en-US" altLang="ja-JP" dirty="0"/>
          </a:p>
          <a:p>
            <a:pPr algn="l"/>
            <a:r>
              <a:rPr lang="en-US" altLang="ja-JP" dirty="0"/>
              <a:t>Polis</a:t>
            </a:r>
            <a:r>
              <a:rPr lang="ja-JP" altLang="en-US" dirty="0"/>
              <a:t>のデータへの対応</a:t>
            </a:r>
            <a:endParaRPr kumimoji="1" lang="en-US" altLang="ja-JP" dirty="0"/>
          </a:p>
        </p:txBody>
      </p:sp>
      <p:sp>
        <p:nvSpPr>
          <p:cNvPr id="132" name="テキスト ボックス 131">
            <a:extLst>
              <a:ext uri="{FF2B5EF4-FFF2-40B4-BE49-F238E27FC236}">
                <a16:creationId xmlns:a16="http://schemas.microsoft.com/office/drawing/2014/main" id="{542B75D7-AA02-CC28-8FEF-F836B45A7725}"/>
              </a:ext>
            </a:extLst>
          </p:cNvPr>
          <p:cNvSpPr txBox="1"/>
          <p:nvPr/>
        </p:nvSpPr>
        <p:spPr>
          <a:xfrm>
            <a:off x="4662650" y="6070316"/>
            <a:ext cx="3765789"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r>
              <a:rPr lang="ja-JP" altLang="en-US" dirty="0"/>
              <a:t>チームみらいの改修をマージ</a:t>
            </a:r>
            <a:endParaRPr kumimoji="1" lang="ja-JP" altLang="en-US" dirty="0"/>
          </a:p>
        </p:txBody>
      </p:sp>
    </p:spTree>
    <p:extLst>
      <p:ext uri="{BB962C8B-B14F-4D97-AF65-F5344CB8AC3E}">
        <p14:creationId xmlns:p14="http://schemas.microsoft.com/office/powerpoint/2010/main" val="17989230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6E3B0C0-0910-BD2E-07D0-9D32D93A6EC7}"/>
              </a:ext>
            </a:extLst>
          </p:cNvPr>
          <p:cNvSpPr>
            <a:spLocks noGrp="1"/>
          </p:cNvSpPr>
          <p:nvPr>
            <p:ph type="title"/>
          </p:nvPr>
        </p:nvSpPr>
        <p:spPr/>
        <p:txBody>
          <a:bodyPr>
            <a:normAutofit fontScale="90000"/>
          </a:bodyPr>
          <a:lstStyle/>
          <a:p>
            <a:r>
              <a:rPr kumimoji="1" lang="en-US" altLang="ja-JP" dirty="0"/>
              <a:t>Thinking Model</a:t>
            </a:r>
            <a:r>
              <a:rPr kumimoji="1" lang="ja-JP" altLang="en-US" dirty="0"/>
              <a:t>とは？</a:t>
            </a:r>
          </a:p>
        </p:txBody>
      </p:sp>
      <p:grpSp>
        <p:nvGrpSpPr>
          <p:cNvPr id="1083" name="グループ化 1082">
            <a:extLst>
              <a:ext uri="{FF2B5EF4-FFF2-40B4-BE49-F238E27FC236}">
                <a16:creationId xmlns:a16="http://schemas.microsoft.com/office/drawing/2014/main" id="{19A84FD2-94D9-B61D-1620-28BCD9F21066}"/>
              </a:ext>
            </a:extLst>
          </p:cNvPr>
          <p:cNvGrpSpPr/>
          <p:nvPr/>
        </p:nvGrpSpPr>
        <p:grpSpPr>
          <a:xfrm>
            <a:off x="838200" y="1387366"/>
            <a:ext cx="5589745" cy="4934116"/>
            <a:chOff x="6361386" y="1471449"/>
            <a:chExt cx="5589745" cy="4934116"/>
          </a:xfrm>
        </p:grpSpPr>
        <p:sp>
          <p:nvSpPr>
            <p:cNvPr id="6" name="正方形/長方形 5">
              <a:extLst>
                <a:ext uri="{FF2B5EF4-FFF2-40B4-BE49-F238E27FC236}">
                  <a16:creationId xmlns:a16="http://schemas.microsoft.com/office/drawing/2014/main" id="{CE53FB57-91E5-6631-8971-0BF0370D8EDA}"/>
                </a:ext>
              </a:extLst>
            </p:cNvPr>
            <p:cNvSpPr/>
            <p:nvPr/>
          </p:nvSpPr>
          <p:spPr>
            <a:xfrm>
              <a:off x="6361386" y="1471449"/>
              <a:ext cx="1587062" cy="4834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プロンプト</a:t>
              </a:r>
            </a:p>
          </p:txBody>
        </p:sp>
        <p:sp>
          <p:nvSpPr>
            <p:cNvPr id="1038" name="正方形/長方形 1037">
              <a:extLst>
                <a:ext uri="{FF2B5EF4-FFF2-40B4-BE49-F238E27FC236}">
                  <a16:creationId xmlns:a16="http://schemas.microsoft.com/office/drawing/2014/main" id="{6C108F86-590A-E37C-C55D-E2AA9BF89168}"/>
                </a:ext>
              </a:extLst>
            </p:cNvPr>
            <p:cNvSpPr/>
            <p:nvPr/>
          </p:nvSpPr>
          <p:spPr>
            <a:xfrm>
              <a:off x="6361386" y="2361577"/>
              <a:ext cx="1587062" cy="4834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プロンプト</a:t>
              </a:r>
            </a:p>
          </p:txBody>
        </p:sp>
        <p:sp>
          <p:nvSpPr>
            <p:cNvPr id="1039" name="正方形/長方形 1038">
              <a:extLst>
                <a:ext uri="{FF2B5EF4-FFF2-40B4-BE49-F238E27FC236}">
                  <a16:creationId xmlns:a16="http://schemas.microsoft.com/office/drawing/2014/main" id="{C153A659-1E33-6BEA-7F6A-DF800AE4411D}"/>
                </a:ext>
              </a:extLst>
            </p:cNvPr>
            <p:cNvSpPr/>
            <p:nvPr/>
          </p:nvSpPr>
          <p:spPr>
            <a:xfrm>
              <a:off x="8121869" y="2361577"/>
              <a:ext cx="677917" cy="48347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dirty="0"/>
                <a:t>推論</a:t>
              </a:r>
            </a:p>
          </p:txBody>
        </p:sp>
        <p:sp>
          <p:nvSpPr>
            <p:cNvPr id="1043" name="正方形/長方形 1042">
              <a:extLst>
                <a:ext uri="{FF2B5EF4-FFF2-40B4-BE49-F238E27FC236}">
                  <a16:creationId xmlns:a16="http://schemas.microsoft.com/office/drawing/2014/main" id="{969E2D67-3AB7-6471-1771-8ADD7B820279}"/>
                </a:ext>
              </a:extLst>
            </p:cNvPr>
            <p:cNvSpPr/>
            <p:nvPr/>
          </p:nvSpPr>
          <p:spPr>
            <a:xfrm>
              <a:off x="6361386" y="3251705"/>
              <a:ext cx="1587062" cy="4834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プロンプト</a:t>
              </a:r>
            </a:p>
          </p:txBody>
        </p:sp>
        <p:sp>
          <p:nvSpPr>
            <p:cNvPr id="1044" name="正方形/長方形 1043">
              <a:extLst>
                <a:ext uri="{FF2B5EF4-FFF2-40B4-BE49-F238E27FC236}">
                  <a16:creationId xmlns:a16="http://schemas.microsoft.com/office/drawing/2014/main" id="{E7B15E63-A595-145E-F570-324E0FE08213}"/>
                </a:ext>
              </a:extLst>
            </p:cNvPr>
            <p:cNvSpPr/>
            <p:nvPr/>
          </p:nvSpPr>
          <p:spPr>
            <a:xfrm>
              <a:off x="8121869" y="3251705"/>
              <a:ext cx="677917" cy="48347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dirty="0"/>
                <a:t>推論</a:t>
              </a:r>
            </a:p>
          </p:txBody>
        </p:sp>
        <p:sp>
          <p:nvSpPr>
            <p:cNvPr id="1045" name="正方形/長方形 1044">
              <a:extLst>
                <a:ext uri="{FF2B5EF4-FFF2-40B4-BE49-F238E27FC236}">
                  <a16:creationId xmlns:a16="http://schemas.microsoft.com/office/drawing/2014/main" id="{A4EA64B8-0072-4911-26B9-0C8AC9879ADF}"/>
                </a:ext>
              </a:extLst>
            </p:cNvPr>
            <p:cNvSpPr/>
            <p:nvPr/>
          </p:nvSpPr>
          <p:spPr>
            <a:xfrm>
              <a:off x="8973207" y="3251704"/>
              <a:ext cx="677917" cy="48347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dirty="0"/>
                <a:t>推論</a:t>
              </a:r>
            </a:p>
          </p:txBody>
        </p:sp>
        <p:sp>
          <p:nvSpPr>
            <p:cNvPr id="1048" name="正方形/長方形 1047">
              <a:extLst>
                <a:ext uri="{FF2B5EF4-FFF2-40B4-BE49-F238E27FC236}">
                  <a16:creationId xmlns:a16="http://schemas.microsoft.com/office/drawing/2014/main" id="{FE3BADBE-2589-F66A-3685-F18F9CEFD01F}"/>
                </a:ext>
              </a:extLst>
            </p:cNvPr>
            <p:cNvSpPr/>
            <p:nvPr/>
          </p:nvSpPr>
          <p:spPr>
            <a:xfrm>
              <a:off x="6361386" y="4141834"/>
              <a:ext cx="1587062" cy="4834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プロンプト</a:t>
              </a:r>
            </a:p>
          </p:txBody>
        </p:sp>
        <p:sp>
          <p:nvSpPr>
            <p:cNvPr id="1049" name="正方形/長方形 1048">
              <a:extLst>
                <a:ext uri="{FF2B5EF4-FFF2-40B4-BE49-F238E27FC236}">
                  <a16:creationId xmlns:a16="http://schemas.microsoft.com/office/drawing/2014/main" id="{6481DB4B-0D48-D00D-8B75-0A045097A784}"/>
                </a:ext>
              </a:extLst>
            </p:cNvPr>
            <p:cNvSpPr/>
            <p:nvPr/>
          </p:nvSpPr>
          <p:spPr>
            <a:xfrm>
              <a:off x="8121869" y="4141834"/>
              <a:ext cx="677917" cy="48347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dirty="0"/>
                <a:t>推論</a:t>
              </a:r>
            </a:p>
          </p:txBody>
        </p:sp>
        <p:sp>
          <p:nvSpPr>
            <p:cNvPr id="1050" name="正方形/長方形 1049">
              <a:extLst>
                <a:ext uri="{FF2B5EF4-FFF2-40B4-BE49-F238E27FC236}">
                  <a16:creationId xmlns:a16="http://schemas.microsoft.com/office/drawing/2014/main" id="{F152E3CD-8A89-C52C-A8AB-01E9561A3F89}"/>
                </a:ext>
              </a:extLst>
            </p:cNvPr>
            <p:cNvSpPr/>
            <p:nvPr/>
          </p:nvSpPr>
          <p:spPr>
            <a:xfrm>
              <a:off x="8973207" y="4141833"/>
              <a:ext cx="677917" cy="48347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dirty="0"/>
                <a:t>推論</a:t>
              </a:r>
            </a:p>
          </p:txBody>
        </p:sp>
        <p:sp>
          <p:nvSpPr>
            <p:cNvPr id="1051" name="正方形/長方形 1050">
              <a:extLst>
                <a:ext uri="{FF2B5EF4-FFF2-40B4-BE49-F238E27FC236}">
                  <a16:creationId xmlns:a16="http://schemas.microsoft.com/office/drawing/2014/main" id="{539BC722-2AD5-73B1-2E05-E815F138E0A7}"/>
                </a:ext>
              </a:extLst>
            </p:cNvPr>
            <p:cNvSpPr/>
            <p:nvPr/>
          </p:nvSpPr>
          <p:spPr>
            <a:xfrm>
              <a:off x="9824545" y="4141832"/>
              <a:ext cx="677917" cy="48347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dirty="0"/>
                <a:t>推論</a:t>
              </a:r>
            </a:p>
          </p:txBody>
        </p:sp>
        <p:sp>
          <p:nvSpPr>
            <p:cNvPr id="1053" name="正方形/長方形 1052">
              <a:extLst>
                <a:ext uri="{FF2B5EF4-FFF2-40B4-BE49-F238E27FC236}">
                  <a16:creationId xmlns:a16="http://schemas.microsoft.com/office/drawing/2014/main" id="{602A0883-33FB-9BD8-28EE-520FDC06B11D}"/>
                </a:ext>
              </a:extLst>
            </p:cNvPr>
            <p:cNvSpPr/>
            <p:nvPr/>
          </p:nvSpPr>
          <p:spPr>
            <a:xfrm>
              <a:off x="6361386" y="5031963"/>
              <a:ext cx="1587062" cy="4834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プロンプト</a:t>
              </a:r>
            </a:p>
          </p:txBody>
        </p:sp>
        <p:sp>
          <p:nvSpPr>
            <p:cNvPr id="1054" name="正方形/長方形 1053">
              <a:extLst>
                <a:ext uri="{FF2B5EF4-FFF2-40B4-BE49-F238E27FC236}">
                  <a16:creationId xmlns:a16="http://schemas.microsoft.com/office/drawing/2014/main" id="{1505CF21-30DF-5A3A-BF7B-94B67423838F}"/>
                </a:ext>
              </a:extLst>
            </p:cNvPr>
            <p:cNvSpPr/>
            <p:nvPr/>
          </p:nvSpPr>
          <p:spPr>
            <a:xfrm>
              <a:off x="8121869" y="5031963"/>
              <a:ext cx="677917" cy="48347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dirty="0"/>
                <a:t>推論</a:t>
              </a:r>
            </a:p>
          </p:txBody>
        </p:sp>
        <p:sp>
          <p:nvSpPr>
            <p:cNvPr id="1055" name="正方形/長方形 1054">
              <a:extLst>
                <a:ext uri="{FF2B5EF4-FFF2-40B4-BE49-F238E27FC236}">
                  <a16:creationId xmlns:a16="http://schemas.microsoft.com/office/drawing/2014/main" id="{7BB255B1-5833-D4DD-3F9A-2A39948F77D8}"/>
                </a:ext>
              </a:extLst>
            </p:cNvPr>
            <p:cNvSpPr/>
            <p:nvPr/>
          </p:nvSpPr>
          <p:spPr>
            <a:xfrm>
              <a:off x="8973207" y="5031962"/>
              <a:ext cx="677917" cy="48347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dirty="0"/>
                <a:t>推論</a:t>
              </a:r>
            </a:p>
          </p:txBody>
        </p:sp>
        <p:sp>
          <p:nvSpPr>
            <p:cNvPr id="1056" name="正方形/長方形 1055">
              <a:extLst>
                <a:ext uri="{FF2B5EF4-FFF2-40B4-BE49-F238E27FC236}">
                  <a16:creationId xmlns:a16="http://schemas.microsoft.com/office/drawing/2014/main" id="{B1F3DD34-E524-AFF6-931C-FB696DE44DD1}"/>
                </a:ext>
              </a:extLst>
            </p:cNvPr>
            <p:cNvSpPr/>
            <p:nvPr/>
          </p:nvSpPr>
          <p:spPr>
            <a:xfrm>
              <a:off x="9824545" y="5031961"/>
              <a:ext cx="677917" cy="483475"/>
            </a:xfrm>
            <a:prstGeom prst="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kumimoji="1" lang="ja-JP" altLang="en-US" dirty="0"/>
                <a:t>推論</a:t>
              </a:r>
            </a:p>
          </p:txBody>
        </p:sp>
        <p:sp>
          <p:nvSpPr>
            <p:cNvPr id="1057" name="正方形/長方形 1056">
              <a:extLst>
                <a:ext uri="{FF2B5EF4-FFF2-40B4-BE49-F238E27FC236}">
                  <a16:creationId xmlns:a16="http://schemas.microsoft.com/office/drawing/2014/main" id="{519187E4-14B5-6ADC-80A7-E618F5720F68}"/>
                </a:ext>
              </a:extLst>
            </p:cNvPr>
            <p:cNvSpPr/>
            <p:nvPr/>
          </p:nvSpPr>
          <p:spPr>
            <a:xfrm>
              <a:off x="10675883" y="5031960"/>
              <a:ext cx="677917" cy="48347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kumimoji="1" lang="ja-JP" altLang="en-US" dirty="0"/>
                <a:t>結論</a:t>
              </a:r>
            </a:p>
          </p:txBody>
        </p:sp>
        <p:sp>
          <p:nvSpPr>
            <p:cNvPr id="1068" name="正方形/長方形 1067">
              <a:extLst>
                <a:ext uri="{FF2B5EF4-FFF2-40B4-BE49-F238E27FC236}">
                  <a16:creationId xmlns:a16="http://schemas.microsoft.com/office/drawing/2014/main" id="{8CA23827-5485-69B3-AEEF-04FD81205C95}"/>
                </a:ext>
              </a:extLst>
            </p:cNvPr>
            <p:cNvSpPr/>
            <p:nvPr/>
          </p:nvSpPr>
          <p:spPr>
            <a:xfrm>
              <a:off x="6361386" y="5922090"/>
              <a:ext cx="1587062" cy="4834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プロンプト</a:t>
              </a:r>
            </a:p>
          </p:txBody>
        </p:sp>
        <p:sp>
          <p:nvSpPr>
            <p:cNvPr id="1069" name="正方形/長方形 1068">
              <a:extLst>
                <a:ext uri="{FF2B5EF4-FFF2-40B4-BE49-F238E27FC236}">
                  <a16:creationId xmlns:a16="http://schemas.microsoft.com/office/drawing/2014/main" id="{CE0D9A69-ADA7-A6C7-71B3-05B3CE3A8D84}"/>
                </a:ext>
              </a:extLst>
            </p:cNvPr>
            <p:cNvSpPr/>
            <p:nvPr/>
          </p:nvSpPr>
          <p:spPr>
            <a:xfrm>
              <a:off x="8121869" y="5922090"/>
              <a:ext cx="677917" cy="483475"/>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dirty="0"/>
                <a:t>推論</a:t>
              </a:r>
            </a:p>
          </p:txBody>
        </p:sp>
        <p:sp>
          <p:nvSpPr>
            <p:cNvPr id="1070" name="正方形/長方形 1069">
              <a:extLst>
                <a:ext uri="{FF2B5EF4-FFF2-40B4-BE49-F238E27FC236}">
                  <a16:creationId xmlns:a16="http://schemas.microsoft.com/office/drawing/2014/main" id="{F1AC4CA8-2994-48F5-1692-BD8C0FFBCDAB}"/>
                </a:ext>
              </a:extLst>
            </p:cNvPr>
            <p:cNvSpPr/>
            <p:nvPr/>
          </p:nvSpPr>
          <p:spPr>
            <a:xfrm>
              <a:off x="8973207" y="5922089"/>
              <a:ext cx="677917" cy="483475"/>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dirty="0"/>
                <a:t>推論</a:t>
              </a:r>
            </a:p>
          </p:txBody>
        </p:sp>
        <p:sp>
          <p:nvSpPr>
            <p:cNvPr id="1071" name="正方形/長方形 1070">
              <a:extLst>
                <a:ext uri="{FF2B5EF4-FFF2-40B4-BE49-F238E27FC236}">
                  <a16:creationId xmlns:a16="http://schemas.microsoft.com/office/drawing/2014/main" id="{4D9B9B9F-9F6E-4E64-70C2-6A434D486093}"/>
                </a:ext>
              </a:extLst>
            </p:cNvPr>
            <p:cNvSpPr/>
            <p:nvPr/>
          </p:nvSpPr>
          <p:spPr>
            <a:xfrm>
              <a:off x="9824545" y="5922088"/>
              <a:ext cx="677917" cy="483475"/>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dirty="0"/>
                <a:t>推論</a:t>
              </a:r>
            </a:p>
          </p:txBody>
        </p:sp>
        <p:sp>
          <p:nvSpPr>
            <p:cNvPr id="1072" name="正方形/長方形 1071">
              <a:extLst>
                <a:ext uri="{FF2B5EF4-FFF2-40B4-BE49-F238E27FC236}">
                  <a16:creationId xmlns:a16="http://schemas.microsoft.com/office/drawing/2014/main" id="{0F2C1ED4-D9B6-6FC3-A06D-7E44789639DC}"/>
                </a:ext>
              </a:extLst>
            </p:cNvPr>
            <p:cNvSpPr/>
            <p:nvPr/>
          </p:nvSpPr>
          <p:spPr>
            <a:xfrm>
              <a:off x="10675883" y="5922087"/>
              <a:ext cx="677917" cy="483475"/>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kumimoji="1" lang="ja-JP" altLang="en-US" dirty="0"/>
                <a:t>結論</a:t>
              </a:r>
            </a:p>
          </p:txBody>
        </p:sp>
        <p:sp>
          <p:nvSpPr>
            <p:cNvPr id="1075" name="矢印: 左カーブ 1074">
              <a:extLst>
                <a:ext uri="{FF2B5EF4-FFF2-40B4-BE49-F238E27FC236}">
                  <a16:creationId xmlns:a16="http://schemas.microsoft.com/office/drawing/2014/main" id="{AD7931EC-0BC5-5E33-81AF-ABEE799013AE}"/>
                </a:ext>
              </a:extLst>
            </p:cNvPr>
            <p:cNvSpPr/>
            <p:nvPr/>
          </p:nvSpPr>
          <p:spPr>
            <a:xfrm>
              <a:off x="8961383" y="1849821"/>
              <a:ext cx="441434" cy="872359"/>
            </a:xfrm>
            <a:prstGeom prst="curvedLef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solidFill>
                  <a:schemeClr val="tx1"/>
                </a:solidFill>
              </a:endParaRPr>
            </a:p>
          </p:txBody>
        </p:sp>
        <p:sp>
          <p:nvSpPr>
            <p:cNvPr id="1076" name="矢印: 左カーブ 1075">
              <a:extLst>
                <a:ext uri="{FF2B5EF4-FFF2-40B4-BE49-F238E27FC236}">
                  <a16:creationId xmlns:a16="http://schemas.microsoft.com/office/drawing/2014/main" id="{A23BD63E-4A63-3A36-5ECE-99E0473F4794}"/>
                </a:ext>
              </a:extLst>
            </p:cNvPr>
            <p:cNvSpPr/>
            <p:nvPr/>
          </p:nvSpPr>
          <p:spPr>
            <a:xfrm>
              <a:off x="9743089" y="2716168"/>
              <a:ext cx="441434" cy="872359"/>
            </a:xfrm>
            <a:prstGeom prst="curvedLef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solidFill>
                  <a:schemeClr val="tx1"/>
                </a:solidFill>
              </a:endParaRPr>
            </a:p>
          </p:txBody>
        </p:sp>
        <p:sp>
          <p:nvSpPr>
            <p:cNvPr id="1077" name="矢印: 左カーブ 1076">
              <a:extLst>
                <a:ext uri="{FF2B5EF4-FFF2-40B4-BE49-F238E27FC236}">
                  <a16:creationId xmlns:a16="http://schemas.microsoft.com/office/drawing/2014/main" id="{DDD9770F-3AC6-1587-D070-A41859A743AE}"/>
                </a:ext>
              </a:extLst>
            </p:cNvPr>
            <p:cNvSpPr/>
            <p:nvPr/>
          </p:nvSpPr>
          <p:spPr>
            <a:xfrm>
              <a:off x="10594427" y="3588527"/>
              <a:ext cx="441434" cy="872359"/>
            </a:xfrm>
            <a:prstGeom prst="curvedLef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solidFill>
                  <a:schemeClr val="tx1"/>
                </a:solidFill>
              </a:endParaRPr>
            </a:p>
          </p:txBody>
        </p:sp>
        <p:sp>
          <p:nvSpPr>
            <p:cNvPr id="1078" name="矢印: 左カーブ 1077">
              <a:extLst>
                <a:ext uri="{FF2B5EF4-FFF2-40B4-BE49-F238E27FC236}">
                  <a16:creationId xmlns:a16="http://schemas.microsoft.com/office/drawing/2014/main" id="{B7EFE02B-8005-5C3C-1E3A-1D8D42255E49}"/>
                </a:ext>
              </a:extLst>
            </p:cNvPr>
            <p:cNvSpPr/>
            <p:nvPr/>
          </p:nvSpPr>
          <p:spPr>
            <a:xfrm>
              <a:off x="11509697" y="5533203"/>
              <a:ext cx="441434" cy="872359"/>
            </a:xfrm>
            <a:prstGeom prst="curvedLef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solidFill>
                  <a:schemeClr val="tx1"/>
                </a:solidFill>
              </a:endParaRPr>
            </a:p>
          </p:txBody>
        </p:sp>
        <p:sp>
          <p:nvSpPr>
            <p:cNvPr id="1079" name="矢印: 左カーブ 1078">
              <a:extLst>
                <a:ext uri="{FF2B5EF4-FFF2-40B4-BE49-F238E27FC236}">
                  <a16:creationId xmlns:a16="http://schemas.microsoft.com/office/drawing/2014/main" id="{7DC03EE3-1A72-FA4D-08DD-1F559ECEB3A1}"/>
                </a:ext>
              </a:extLst>
            </p:cNvPr>
            <p:cNvSpPr/>
            <p:nvPr/>
          </p:nvSpPr>
          <p:spPr>
            <a:xfrm>
              <a:off x="11509697" y="4449854"/>
              <a:ext cx="441434" cy="872359"/>
            </a:xfrm>
            <a:prstGeom prst="curvedLef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dirty="0">
                <a:solidFill>
                  <a:schemeClr val="tx1"/>
                </a:solidFill>
              </a:endParaRPr>
            </a:p>
          </p:txBody>
        </p:sp>
      </p:grpSp>
      <p:sp>
        <p:nvSpPr>
          <p:cNvPr id="1081" name="コンテンツ プレースホルダー 1080">
            <a:extLst>
              <a:ext uri="{FF2B5EF4-FFF2-40B4-BE49-F238E27FC236}">
                <a16:creationId xmlns:a16="http://schemas.microsoft.com/office/drawing/2014/main" id="{44BE47B7-5AB9-403F-3D05-D2A6AD10CF92}"/>
              </a:ext>
            </a:extLst>
          </p:cNvPr>
          <p:cNvSpPr>
            <a:spLocks noGrp="1"/>
          </p:cNvSpPr>
          <p:nvPr>
            <p:ph idx="1"/>
          </p:nvPr>
        </p:nvSpPr>
        <p:spPr>
          <a:xfrm>
            <a:off x="4041228" y="1932276"/>
            <a:ext cx="7135967" cy="539281"/>
          </a:xfrm>
        </p:spPr>
        <p:txBody>
          <a:bodyPr>
            <a:normAutofit lnSpcReduction="10000"/>
          </a:bodyPr>
          <a:lstStyle/>
          <a:p>
            <a:pPr marL="0" indent="0">
              <a:buNone/>
            </a:pPr>
            <a:r>
              <a:rPr lang="ja-JP" altLang="en-US" dirty="0"/>
              <a:t>プロンプトから推論を生成</a:t>
            </a:r>
            <a:endParaRPr lang="en-US" altLang="ja-JP" dirty="0"/>
          </a:p>
        </p:txBody>
      </p:sp>
      <p:sp>
        <p:nvSpPr>
          <p:cNvPr id="1084" name="コンテンツ プレースホルダー 1080">
            <a:extLst>
              <a:ext uri="{FF2B5EF4-FFF2-40B4-BE49-F238E27FC236}">
                <a16:creationId xmlns:a16="http://schemas.microsoft.com/office/drawing/2014/main" id="{A9C3F7B4-B8A8-0F4A-F1BF-67A203FFBD5A}"/>
              </a:ext>
            </a:extLst>
          </p:cNvPr>
          <p:cNvSpPr txBox="1">
            <a:spLocks/>
          </p:cNvSpPr>
          <p:nvPr/>
        </p:nvSpPr>
        <p:spPr>
          <a:xfrm>
            <a:off x="4753302" y="2745524"/>
            <a:ext cx="6600498" cy="53928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10000"/>
              </a:lnSpc>
              <a:spcBef>
                <a:spcPts val="1000"/>
              </a:spcBef>
              <a:buFont typeface="Arial" panose="020B0604020202020204" pitchFamily="34" charset="0"/>
              <a:buChar char="•"/>
              <a:defRPr kumimoji="1" sz="2800" kern="1200">
                <a:solidFill>
                  <a:schemeClr val="tx1"/>
                </a:solidFill>
                <a:latin typeface="UD Digi Kyokasho NP-R" panose="02020400000000000000" pitchFamily="18" charset="-128"/>
                <a:ea typeface="UD Digi Kyokasho NP-R" panose="02020400000000000000" pitchFamily="18" charset="-128"/>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kumimoji="1" sz="2400" kern="1200">
                <a:solidFill>
                  <a:schemeClr val="tx1"/>
                </a:solidFill>
                <a:latin typeface="UD Digi Kyokasho NP-R" panose="02020400000000000000" pitchFamily="18" charset="-128"/>
                <a:ea typeface="UD Digi Kyokasho NP-R" panose="02020400000000000000" pitchFamily="18" charset="-128"/>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kumimoji="1" sz="2000" kern="1200">
                <a:solidFill>
                  <a:schemeClr val="tx1"/>
                </a:solidFill>
                <a:latin typeface="UD Digi Kyokasho NP-R" panose="02020400000000000000" pitchFamily="18" charset="-128"/>
                <a:ea typeface="UD Digi Kyokasho NP-R" panose="02020400000000000000" pitchFamily="18" charset="-128"/>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kumimoji="1" sz="1800" kern="1200">
                <a:solidFill>
                  <a:schemeClr val="tx1"/>
                </a:solidFill>
                <a:latin typeface="UD Digi Kyokasho NP-R" panose="02020400000000000000" pitchFamily="18" charset="-128"/>
                <a:ea typeface="UD Digi Kyokasho NP-R" panose="02020400000000000000" pitchFamily="18" charset="-128"/>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kumimoji="1" sz="1800" kern="1200">
                <a:solidFill>
                  <a:schemeClr val="tx1"/>
                </a:solidFill>
                <a:latin typeface="UD Digi Kyokasho NP-R" panose="02020400000000000000" pitchFamily="18" charset="-128"/>
                <a:ea typeface="UD Digi Kyokasho NP-R" panose="02020400000000000000" pitchFamily="18"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r>
              <a:rPr lang="ja-JP" altLang="en-US" dirty="0"/>
              <a:t>「プロンプトと推論」から推論を生成</a:t>
            </a:r>
            <a:endParaRPr lang="en-US" altLang="ja-JP" dirty="0"/>
          </a:p>
        </p:txBody>
      </p:sp>
      <p:sp>
        <p:nvSpPr>
          <p:cNvPr id="1085" name="コンテンツ プレースホルダー 1080">
            <a:extLst>
              <a:ext uri="{FF2B5EF4-FFF2-40B4-BE49-F238E27FC236}">
                <a16:creationId xmlns:a16="http://schemas.microsoft.com/office/drawing/2014/main" id="{7661E7AD-0FEE-0FF0-460C-80978CAAA6A8}"/>
              </a:ext>
            </a:extLst>
          </p:cNvPr>
          <p:cNvSpPr txBox="1">
            <a:spLocks/>
          </p:cNvSpPr>
          <p:nvPr/>
        </p:nvSpPr>
        <p:spPr>
          <a:xfrm>
            <a:off x="5604640" y="3615500"/>
            <a:ext cx="5927558" cy="53928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10000"/>
              </a:lnSpc>
              <a:spcBef>
                <a:spcPts val="1000"/>
              </a:spcBef>
              <a:buFont typeface="Arial" panose="020B0604020202020204" pitchFamily="34" charset="0"/>
              <a:buChar char="•"/>
              <a:defRPr kumimoji="1" sz="2800" kern="1200">
                <a:solidFill>
                  <a:schemeClr val="tx1"/>
                </a:solidFill>
                <a:latin typeface="UD Digi Kyokasho NP-R" panose="02020400000000000000" pitchFamily="18" charset="-128"/>
                <a:ea typeface="UD Digi Kyokasho NP-R" panose="02020400000000000000" pitchFamily="18" charset="-128"/>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kumimoji="1" sz="2400" kern="1200">
                <a:solidFill>
                  <a:schemeClr val="tx1"/>
                </a:solidFill>
                <a:latin typeface="UD Digi Kyokasho NP-R" panose="02020400000000000000" pitchFamily="18" charset="-128"/>
                <a:ea typeface="UD Digi Kyokasho NP-R" panose="02020400000000000000" pitchFamily="18" charset="-128"/>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kumimoji="1" sz="2000" kern="1200">
                <a:solidFill>
                  <a:schemeClr val="tx1"/>
                </a:solidFill>
                <a:latin typeface="UD Digi Kyokasho NP-R" panose="02020400000000000000" pitchFamily="18" charset="-128"/>
                <a:ea typeface="UD Digi Kyokasho NP-R" panose="02020400000000000000" pitchFamily="18" charset="-128"/>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kumimoji="1" sz="1800" kern="1200">
                <a:solidFill>
                  <a:schemeClr val="tx1"/>
                </a:solidFill>
                <a:latin typeface="UD Digi Kyokasho NP-R" panose="02020400000000000000" pitchFamily="18" charset="-128"/>
                <a:ea typeface="UD Digi Kyokasho NP-R" panose="02020400000000000000" pitchFamily="18" charset="-128"/>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kumimoji="1" sz="1800" kern="1200">
                <a:solidFill>
                  <a:schemeClr val="tx1"/>
                </a:solidFill>
                <a:latin typeface="UD Digi Kyokasho NP-R" panose="02020400000000000000" pitchFamily="18" charset="-128"/>
                <a:ea typeface="UD Digi Kyokasho NP-R" panose="02020400000000000000" pitchFamily="18"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r>
              <a:rPr lang="ja-JP" altLang="en-US" dirty="0"/>
              <a:t>さらに推論を生成</a:t>
            </a:r>
            <a:endParaRPr lang="en-US" altLang="ja-JP" dirty="0"/>
          </a:p>
        </p:txBody>
      </p:sp>
      <p:sp>
        <p:nvSpPr>
          <p:cNvPr id="1086" name="コンテンツ プレースホルダー 1080">
            <a:extLst>
              <a:ext uri="{FF2B5EF4-FFF2-40B4-BE49-F238E27FC236}">
                <a16:creationId xmlns:a16="http://schemas.microsoft.com/office/drawing/2014/main" id="{1F44E3DF-3897-E97A-8000-7142F8850717}"/>
              </a:ext>
            </a:extLst>
          </p:cNvPr>
          <p:cNvSpPr txBox="1">
            <a:spLocks/>
          </p:cNvSpPr>
          <p:nvPr/>
        </p:nvSpPr>
        <p:spPr>
          <a:xfrm>
            <a:off x="6583842" y="4532309"/>
            <a:ext cx="5518511" cy="53928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10000"/>
              </a:lnSpc>
              <a:spcBef>
                <a:spcPts val="1000"/>
              </a:spcBef>
              <a:buFont typeface="Arial" panose="020B0604020202020204" pitchFamily="34" charset="0"/>
              <a:buChar char="•"/>
              <a:defRPr kumimoji="1" sz="2800" kern="1200">
                <a:solidFill>
                  <a:schemeClr val="tx1"/>
                </a:solidFill>
                <a:latin typeface="UD Digi Kyokasho NP-R" panose="02020400000000000000" pitchFamily="18" charset="-128"/>
                <a:ea typeface="UD Digi Kyokasho NP-R" panose="02020400000000000000" pitchFamily="18" charset="-128"/>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kumimoji="1" sz="2400" kern="1200">
                <a:solidFill>
                  <a:schemeClr val="tx1"/>
                </a:solidFill>
                <a:latin typeface="UD Digi Kyokasho NP-R" panose="02020400000000000000" pitchFamily="18" charset="-128"/>
                <a:ea typeface="UD Digi Kyokasho NP-R" panose="02020400000000000000" pitchFamily="18" charset="-128"/>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kumimoji="1" sz="2000" kern="1200">
                <a:solidFill>
                  <a:schemeClr val="tx1"/>
                </a:solidFill>
                <a:latin typeface="UD Digi Kyokasho NP-R" panose="02020400000000000000" pitchFamily="18" charset="-128"/>
                <a:ea typeface="UD Digi Kyokasho NP-R" panose="02020400000000000000" pitchFamily="18" charset="-128"/>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kumimoji="1" sz="1800" kern="1200">
                <a:solidFill>
                  <a:schemeClr val="tx1"/>
                </a:solidFill>
                <a:latin typeface="UD Digi Kyokasho NP-R" panose="02020400000000000000" pitchFamily="18" charset="-128"/>
                <a:ea typeface="UD Digi Kyokasho NP-R" panose="02020400000000000000" pitchFamily="18" charset="-128"/>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kumimoji="1" sz="1800" kern="1200">
                <a:solidFill>
                  <a:schemeClr val="tx1"/>
                </a:solidFill>
                <a:latin typeface="UD Digi Kyokasho NP-R" panose="02020400000000000000" pitchFamily="18" charset="-128"/>
                <a:ea typeface="UD Digi Kyokasho NP-R" panose="02020400000000000000" pitchFamily="18"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r>
              <a:rPr lang="ja-JP" altLang="en-US" dirty="0"/>
              <a:t>プロンプトと推論から結論を生成</a:t>
            </a:r>
            <a:endParaRPr lang="en-US" altLang="ja-JP" dirty="0"/>
          </a:p>
        </p:txBody>
      </p:sp>
      <p:sp>
        <p:nvSpPr>
          <p:cNvPr id="1087" name="コンテンツ プレースホルダー 1080">
            <a:extLst>
              <a:ext uri="{FF2B5EF4-FFF2-40B4-BE49-F238E27FC236}">
                <a16:creationId xmlns:a16="http://schemas.microsoft.com/office/drawing/2014/main" id="{B135A2A8-94FB-B027-A7F8-FFBC8ED2B8B1}"/>
              </a:ext>
            </a:extLst>
          </p:cNvPr>
          <p:cNvSpPr txBox="1">
            <a:spLocks/>
          </p:cNvSpPr>
          <p:nvPr/>
        </p:nvSpPr>
        <p:spPr>
          <a:xfrm>
            <a:off x="6583842" y="5568363"/>
            <a:ext cx="5367904" cy="53928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10000"/>
              </a:lnSpc>
              <a:spcBef>
                <a:spcPts val="1000"/>
              </a:spcBef>
              <a:buFont typeface="Arial" panose="020B0604020202020204" pitchFamily="34" charset="0"/>
              <a:buChar char="•"/>
              <a:defRPr kumimoji="1" sz="2800" kern="1200">
                <a:solidFill>
                  <a:schemeClr val="tx1"/>
                </a:solidFill>
                <a:latin typeface="UD Digi Kyokasho NP-R" panose="02020400000000000000" pitchFamily="18" charset="-128"/>
                <a:ea typeface="UD Digi Kyokasho NP-R" panose="02020400000000000000" pitchFamily="18" charset="-128"/>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kumimoji="1" sz="2400" kern="1200">
                <a:solidFill>
                  <a:schemeClr val="tx1"/>
                </a:solidFill>
                <a:latin typeface="UD Digi Kyokasho NP-R" panose="02020400000000000000" pitchFamily="18" charset="-128"/>
                <a:ea typeface="UD Digi Kyokasho NP-R" panose="02020400000000000000" pitchFamily="18" charset="-128"/>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kumimoji="1" sz="2000" kern="1200">
                <a:solidFill>
                  <a:schemeClr val="tx1"/>
                </a:solidFill>
                <a:latin typeface="UD Digi Kyokasho NP-R" panose="02020400000000000000" pitchFamily="18" charset="-128"/>
                <a:ea typeface="UD Digi Kyokasho NP-R" panose="02020400000000000000" pitchFamily="18" charset="-128"/>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kumimoji="1" sz="1800" kern="1200">
                <a:solidFill>
                  <a:schemeClr val="tx1"/>
                </a:solidFill>
                <a:latin typeface="UD Digi Kyokasho NP-R" panose="02020400000000000000" pitchFamily="18" charset="-128"/>
                <a:ea typeface="UD Digi Kyokasho NP-R" panose="02020400000000000000" pitchFamily="18" charset="-128"/>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kumimoji="1" sz="1800" kern="1200">
                <a:solidFill>
                  <a:schemeClr val="tx1"/>
                </a:solidFill>
                <a:latin typeface="UD Digi Kyokasho NP-R" panose="02020400000000000000" pitchFamily="18" charset="-128"/>
                <a:ea typeface="UD Digi Kyokasho NP-R" panose="02020400000000000000" pitchFamily="18"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r>
              <a:rPr lang="ja-JP" altLang="en-US" dirty="0"/>
              <a:t>推論を隠して、結論を出力</a:t>
            </a:r>
            <a:endParaRPr lang="en-US" altLang="ja-JP" dirty="0"/>
          </a:p>
        </p:txBody>
      </p:sp>
      <p:sp>
        <p:nvSpPr>
          <p:cNvPr id="4" name="テキスト ボックス 3">
            <a:extLst>
              <a:ext uri="{FF2B5EF4-FFF2-40B4-BE49-F238E27FC236}">
                <a16:creationId xmlns:a16="http://schemas.microsoft.com/office/drawing/2014/main" id="{2EEBB16F-6861-848F-3F2F-C7B7564AC212}"/>
              </a:ext>
            </a:extLst>
          </p:cNvPr>
          <p:cNvSpPr txBox="1"/>
          <p:nvPr/>
        </p:nvSpPr>
        <p:spPr>
          <a:xfrm>
            <a:off x="3037490" y="6550223"/>
            <a:ext cx="6117020" cy="30777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r>
              <a:rPr lang="ja-JP" altLang="en-US" sz="1400" dirty="0">
                <a:hlinkClick r:id="rId3"/>
              </a:rPr>
              <a:t>https://platform.openai.com/docs/guides/reasoning</a:t>
            </a:r>
            <a:r>
              <a:rPr lang="ja-JP" altLang="en-US" sz="1400" dirty="0"/>
              <a:t> より改変して作成</a:t>
            </a:r>
          </a:p>
        </p:txBody>
      </p:sp>
    </p:spTree>
    <p:extLst>
      <p:ext uri="{BB962C8B-B14F-4D97-AF65-F5344CB8AC3E}">
        <p14:creationId xmlns:p14="http://schemas.microsoft.com/office/powerpoint/2010/main" val="21730529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1771A2-E292-32C3-191D-DC857AE2D710}"/>
            </a:ext>
          </a:extLst>
        </p:cNvPr>
        <p:cNvGrpSpPr/>
        <p:nvPr/>
      </p:nvGrpSpPr>
      <p:grpSpPr>
        <a:xfrm>
          <a:off x="0" y="0"/>
          <a:ext cx="0" cy="0"/>
          <a:chOff x="0" y="0"/>
          <a:chExt cx="0" cy="0"/>
        </a:xfrm>
      </p:grpSpPr>
      <p:sp>
        <p:nvSpPr>
          <p:cNvPr id="6" name="正方形/長方形 5">
            <a:extLst>
              <a:ext uri="{FF2B5EF4-FFF2-40B4-BE49-F238E27FC236}">
                <a16:creationId xmlns:a16="http://schemas.microsoft.com/office/drawing/2014/main" id="{ADDB799D-EDF6-56C4-0725-F0550641C9EB}"/>
              </a:ext>
            </a:extLst>
          </p:cNvPr>
          <p:cNvSpPr/>
          <p:nvPr/>
        </p:nvSpPr>
        <p:spPr>
          <a:xfrm>
            <a:off x="2432654" y="1098094"/>
            <a:ext cx="2401957"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古代の直接民主制</a:t>
            </a:r>
          </a:p>
        </p:txBody>
      </p:sp>
      <p:sp>
        <p:nvSpPr>
          <p:cNvPr id="7" name="正方形/長方形 6">
            <a:extLst>
              <a:ext uri="{FF2B5EF4-FFF2-40B4-BE49-F238E27FC236}">
                <a16:creationId xmlns:a16="http://schemas.microsoft.com/office/drawing/2014/main" id="{318BC08F-4791-7487-E2D8-56A0CB9BD797}"/>
              </a:ext>
            </a:extLst>
          </p:cNvPr>
          <p:cNvSpPr/>
          <p:nvPr/>
        </p:nvSpPr>
        <p:spPr>
          <a:xfrm>
            <a:off x="2432654" y="2812417"/>
            <a:ext cx="2401957"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dirty="0"/>
              <a:t>議会制民主主義</a:t>
            </a:r>
            <a:endParaRPr kumimoji="1" lang="ja-JP" altLang="en-US" dirty="0"/>
          </a:p>
        </p:txBody>
      </p:sp>
      <p:sp>
        <p:nvSpPr>
          <p:cNvPr id="10" name="正方形/長方形 9">
            <a:extLst>
              <a:ext uri="{FF2B5EF4-FFF2-40B4-BE49-F238E27FC236}">
                <a16:creationId xmlns:a16="http://schemas.microsoft.com/office/drawing/2014/main" id="{9507FDA5-D50E-2F61-0207-77CFB3AB8417}"/>
              </a:ext>
            </a:extLst>
          </p:cNvPr>
          <p:cNvSpPr/>
          <p:nvPr/>
        </p:nvSpPr>
        <p:spPr>
          <a:xfrm>
            <a:off x="6674071" y="2812417"/>
            <a:ext cx="2401957"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市民による熟議</a:t>
            </a:r>
          </a:p>
        </p:txBody>
      </p:sp>
      <p:sp>
        <p:nvSpPr>
          <p:cNvPr id="19" name="正方形/長方形 18">
            <a:extLst>
              <a:ext uri="{FF2B5EF4-FFF2-40B4-BE49-F238E27FC236}">
                <a16:creationId xmlns:a16="http://schemas.microsoft.com/office/drawing/2014/main" id="{E34F0D07-6B18-340E-025F-6F34757AF641}"/>
              </a:ext>
            </a:extLst>
          </p:cNvPr>
          <p:cNvSpPr/>
          <p:nvPr/>
        </p:nvSpPr>
        <p:spPr>
          <a:xfrm>
            <a:off x="6674071" y="4013010"/>
            <a:ext cx="2401957"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拡張熟議</a:t>
            </a:r>
          </a:p>
        </p:txBody>
      </p:sp>
      <p:sp>
        <p:nvSpPr>
          <p:cNvPr id="37" name="正方形/長方形 36">
            <a:extLst>
              <a:ext uri="{FF2B5EF4-FFF2-40B4-BE49-F238E27FC236}">
                <a16:creationId xmlns:a16="http://schemas.microsoft.com/office/drawing/2014/main" id="{9157F6DF-7AC3-D6F5-D867-467C343A6BD6}"/>
              </a:ext>
            </a:extLst>
          </p:cNvPr>
          <p:cNvSpPr/>
          <p:nvPr/>
        </p:nvSpPr>
        <p:spPr>
          <a:xfrm>
            <a:off x="6674071" y="5213603"/>
            <a:ext cx="2401957"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ブロードリスニング</a:t>
            </a:r>
          </a:p>
        </p:txBody>
      </p:sp>
      <p:cxnSp>
        <p:nvCxnSpPr>
          <p:cNvPr id="41" name="直線矢印コネクタ 40">
            <a:extLst>
              <a:ext uri="{FF2B5EF4-FFF2-40B4-BE49-F238E27FC236}">
                <a16:creationId xmlns:a16="http://schemas.microsoft.com/office/drawing/2014/main" id="{C1E2DFE3-2FF3-1102-D8B7-C998E1BADCBB}"/>
              </a:ext>
            </a:extLst>
          </p:cNvPr>
          <p:cNvCxnSpPr>
            <a:cxnSpLocks/>
            <a:stCxn id="10" idx="1"/>
            <a:endCxn id="7" idx="3"/>
          </p:cNvCxnSpPr>
          <p:nvPr/>
        </p:nvCxnSpPr>
        <p:spPr>
          <a:xfrm flipH="1">
            <a:off x="4834611" y="3075176"/>
            <a:ext cx="183946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線矢印コネクタ 50">
            <a:extLst>
              <a:ext uri="{FF2B5EF4-FFF2-40B4-BE49-F238E27FC236}">
                <a16:creationId xmlns:a16="http://schemas.microsoft.com/office/drawing/2014/main" id="{9DAAB92F-A6AC-6031-E74A-FE16195B38A9}"/>
              </a:ext>
            </a:extLst>
          </p:cNvPr>
          <p:cNvCxnSpPr>
            <a:cxnSpLocks/>
            <a:stCxn id="37" idx="0"/>
            <a:endCxn id="19" idx="2"/>
          </p:cNvCxnSpPr>
          <p:nvPr/>
        </p:nvCxnSpPr>
        <p:spPr>
          <a:xfrm flipV="1">
            <a:off x="7875050" y="4538527"/>
            <a:ext cx="0" cy="6750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線矢印コネクタ 51">
            <a:extLst>
              <a:ext uri="{FF2B5EF4-FFF2-40B4-BE49-F238E27FC236}">
                <a16:creationId xmlns:a16="http://schemas.microsoft.com/office/drawing/2014/main" id="{2C15EA01-5989-C2B0-8740-C4517B022D6D}"/>
              </a:ext>
            </a:extLst>
          </p:cNvPr>
          <p:cNvCxnSpPr>
            <a:cxnSpLocks/>
            <a:stCxn id="19" idx="0"/>
            <a:endCxn id="10" idx="2"/>
          </p:cNvCxnSpPr>
          <p:nvPr/>
        </p:nvCxnSpPr>
        <p:spPr>
          <a:xfrm flipV="1">
            <a:off x="7875050" y="3337934"/>
            <a:ext cx="0" cy="6750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テキスト ボックス 71">
            <a:extLst>
              <a:ext uri="{FF2B5EF4-FFF2-40B4-BE49-F238E27FC236}">
                <a16:creationId xmlns:a16="http://schemas.microsoft.com/office/drawing/2014/main" id="{F721D75C-D2D3-1B33-DA40-B216BFD042F0}"/>
              </a:ext>
            </a:extLst>
          </p:cNvPr>
          <p:cNvSpPr txBox="1"/>
          <p:nvPr/>
        </p:nvSpPr>
        <p:spPr>
          <a:xfrm>
            <a:off x="7875046" y="3490573"/>
            <a:ext cx="3040441"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en-US" altLang="ja-JP" dirty="0"/>
              <a:t>ICT</a:t>
            </a:r>
            <a:r>
              <a:rPr kumimoji="1" lang="ja-JP" altLang="en-US" dirty="0"/>
              <a:t>による熟議の大規模化</a:t>
            </a:r>
          </a:p>
        </p:txBody>
      </p:sp>
      <p:sp>
        <p:nvSpPr>
          <p:cNvPr id="73" name="テキスト ボックス 72">
            <a:extLst>
              <a:ext uri="{FF2B5EF4-FFF2-40B4-BE49-F238E27FC236}">
                <a16:creationId xmlns:a16="http://schemas.microsoft.com/office/drawing/2014/main" id="{CAFA79B9-2CC0-D4EB-A53F-00564920F95E}"/>
              </a:ext>
            </a:extLst>
          </p:cNvPr>
          <p:cNvSpPr txBox="1"/>
          <p:nvPr/>
        </p:nvSpPr>
        <p:spPr>
          <a:xfrm>
            <a:off x="7875046" y="4567272"/>
            <a:ext cx="2401957"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en-US" altLang="ja-JP" dirty="0"/>
              <a:t>AI</a:t>
            </a:r>
            <a:r>
              <a:rPr kumimoji="1" lang="ja-JP" altLang="en-US" dirty="0"/>
              <a:t>による拡張熟議の支援技術として発展</a:t>
            </a:r>
          </a:p>
        </p:txBody>
      </p:sp>
      <p:sp>
        <p:nvSpPr>
          <p:cNvPr id="78" name="正方形/長方形 77">
            <a:extLst>
              <a:ext uri="{FF2B5EF4-FFF2-40B4-BE49-F238E27FC236}">
                <a16:creationId xmlns:a16="http://schemas.microsoft.com/office/drawing/2014/main" id="{FEA89D52-534D-235F-856D-3AD0CA354D0D}"/>
              </a:ext>
            </a:extLst>
          </p:cNvPr>
          <p:cNvSpPr/>
          <p:nvPr/>
        </p:nvSpPr>
        <p:spPr>
          <a:xfrm>
            <a:off x="2432654" y="4013009"/>
            <a:ext cx="2401957"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政党や政治家</a:t>
            </a:r>
          </a:p>
        </p:txBody>
      </p:sp>
      <p:cxnSp>
        <p:nvCxnSpPr>
          <p:cNvPr id="79" name="直線矢印コネクタ 78">
            <a:extLst>
              <a:ext uri="{FF2B5EF4-FFF2-40B4-BE49-F238E27FC236}">
                <a16:creationId xmlns:a16="http://schemas.microsoft.com/office/drawing/2014/main" id="{63EDCD1B-2AB5-B651-3BD6-A2E816EA94D1}"/>
              </a:ext>
            </a:extLst>
          </p:cNvPr>
          <p:cNvCxnSpPr>
            <a:cxnSpLocks/>
            <a:stCxn id="78" idx="0"/>
            <a:endCxn id="7" idx="2"/>
          </p:cNvCxnSpPr>
          <p:nvPr/>
        </p:nvCxnSpPr>
        <p:spPr>
          <a:xfrm flipV="1">
            <a:off x="3633633" y="3337934"/>
            <a:ext cx="0" cy="6750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コネクタ: カギ線 81">
            <a:extLst>
              <a:ext uri="{FF2B5EF4-FFF2-40B4-BE49-F238E27FC236}">
                <a16:creationId xmlns:a16="http://schemas.microsoft.com/office/drawing/2014/main" id="{DFEC1991-4020-0747-9BA5-306380DAF99E}"/>
              </a:ext>
            </a:extLst>
          </p:cNvPr>
          <p:cNvCxnSpPr>
            <a:cxnSpLocks/>
            <a:stCxn id="37" idx="1"/>
            <a:endCxn id="78" idx="2"/>
          </p:cNvCxnSpPr>
          <p:nvPr/>
        </p:nvCxnSpPr>
        <p:spPr>
          <a:xfrm rot="10800000">
            <a:off x="3633633" y="4538526"/>
            <a:ext cx="3040438" cy="937836"/>
          </a:xfrm>
          <a:prstGeom prst="bentConnector2">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7" name="正方形/長方形 86">
            <a:extLst>
              <a:ext uri="{FF2B5EF4-FFF2-40B4-BE49-F238E27FC236}">
                <a16:creationId xmlns:a16="http://schemas.microsoft.com/office/drawing/2014/main" id="{3689381C-88FC-97D8-D70C-864413A8BDEF}"/>
              </a:ext>
            </a:extLst>
          </p:cNvPr>
          <p:cNvSpPr/>
          <p:nvPr/>
        </p:nvSpPr>
        <p:spPr>
          <a:xfrm>
            <a:off x="6674069" y="1098094"/>
            <a:ext cx="2401957" cy="98129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dirty="0"/>
              <a:t>ハーバーマスらによる熟議民主主義の</a:t>
            </a:r>
            <a:br>
              <a:rPr lang="en-US" altLang="ja-JP" dirty="0"/>
            </a:br>
            <a:r>
              <a:rPr lang="ja-JP" altLang="en-US" dirty="0"/>
              <a:t>理論の構築</a:t>
            </a:r>
            <a:endParaRPr kumimoji="1" lang="ja-JP" altLang="en-US" dirty="0"/>
          </a:p>
        </p:txBody>
      </p:sp>
      <p:cxnSp>
        <p:nvCxnSpPr>
          <p:cNvPr id="88" name="直線矢印コネクタ 87">
            <a:extLst>
              <a:ext uri="{FF2B5EF4-FFF2-40B4-BE49-F238E27FC236}">
                <a16:creationId xmlns:a16="http://schemas.microsoft.com/office/drawing/2014/main" id="{07681E4C-C000-E91F-8536-BCAA3A302189}"/>
              </a:ext>
            </a:extLst>
          </p:cNvPr>
          <p:cNvCxnSpPr>
            <a:cxnSpLocks/>
            <a:stCxn id="87" idx="2"/>
            <a:endCxn id="10" idx="0"/>
          </p:cNvCxnSpPr>
          <p:nvPr/>
        </p:nvCxnSpPr>
        <p:spPr>
          <a:xfrm>
            <a:off x="7875048" y="2079386"/>
            <a:ext cx="2" cy="73303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テキスト ボックス 98">
            <a:extLst>
              <a:ext uri="{FF2B5EF4-FFF2-40B4-BE49-F238E27FC236}">
                <a16:creationId xmlns:a16="http://schemas.microsoft.com/office/drawing/2014/main" id="{0F0C3A56-E44A-244E-F319-9D9BA35C1CBF}"/>
              </a:ext>
            </a:extLst>
          </p:cNvPr>
          <p:cNvSpPr txBox="1"/>
          <p:nvPr/>
        </p:nvSpPr>
        <p:spPr>
          <a:xfrm>
            <a:off x="8015024" y="2261235"/>
            <a:ext cx="2395799"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lang="ja-JP" altLang="en-US" dirty="0"/>
              <a:t>制度</a:t>
            </a:r>
            <a:r>
              <a:rPr kumimoji="1" lang="ja-JP" altLang="en-US" dirty="0"/>
              <a:t>実践への展開</a:t>
            </a:r>
          </a:p>
        </p:txBody>
      </p:sp>
      <p:cxnSp>
        <p:nvCxnSpPr>
          <p:cNvPr id="102" name="コネクタ: カギ線 101">
            <a:extLst>
              <a:ext uri="{FF2B5EF4-FFF2-40B4-BE49-F238E27FC236}">
                <a16:creationId xmlns:a16="http://schemas.microsoft.com/office/drawing/2014/main" id="{64205097-95DC-EAB3-21B1-4BEC8A3CF9D1}"/>
              </a:ext>
            </a:extLst>
          </p:cNvPr>
          <p:cNvCxnSpPr>
            <a:cxnSpLocks/>
            <a:stCxn id="7" idx="0"/>
          </p:cNvCxnSpPr>
          <p:nvPr/>
        </p:nvCxnSpPr>
        <p:spPr>
          <a:xfrm rot="5400000" flipH="1" flipV="1">
            <a:off x="4662301" y="800649"/>
            <a:ext cx="983100" cy="3040436"/>
          </a:xfrm>
          <a:prstGeom prst="bentConnector2">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10" name="直線矢印コネクタ 109">
            <a:extLst>
              <a:ext uri="{FF2B5EF4-FFF2-40B4-BE49-F238E27FC236}">
                <a16:creationId xmlns:a16="http://schemas.microsoft.com/office/drawing/2014/main" id="{0B560DB4-675F-1AE8-8FA6-7E71E68A76A3}"/>
              </a:ext>
            </a:extLst>
          </p:cNvPr>
          <p:cNvCxnSpPr>
            <a:cxnSpLocks/>
            <a:stCxn id="6" idx="3"/>
          </p:cNvCxnSpPr>
          <p:nvPr/>
        </p:nvCxnSpPr>
        <p:spPr>
          <a:xfrm>
            <a:off x="4834611" y="1360853"/>
            <a:ext cx="183945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3" name="テキスト ボックス 112">
            <a:extLst>
              <a:ext uri="{FF2B5EF4-FFF2-40B4-BE49-F238E27FC236}">
                <a16:creationId xmlns:a16="http://schemas.microsoft.com/office/drawing/2014/main" id="{99EA62BA-797D-F095-203B-788A7620CC26}"/>
              </a:ext>
            </a:extLst>
          </p:cNvPr>
          <p:cNvSpPr txBox="1"/>
          <p:nvPr/>
        </p:nvSpPr>
        <p:spPr>
          <a:xfrm>
            <a:off x="3896606" y="1874580"/>
            <a:ext cx="2276058"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ja-JP" altLang="en-US" dirty="0"/>
              <a:t>代表制の限界の整理</a:t>
            </a:r>
          </a:p>
        </p:txBody>
      </p:sp>
      <p:sp>
        <p:nvSpPr>
          <p:cNvPr id="114" name="テキスト ボックス 113">
            <a:extLst>
              <a:ext uri="{FF2B5EF4-FFF2-40B4-BE49-F238E27FC236}">
                <a16:creationId xmlns:a16="http://schemas.microsoft.com/office/drawing/2014/main" id="{DF9A56E1-3AB9-6B96-F4C7-A692EFE74BB1}"/>
              </a:ext>
            </a:extLst>
          </p:cNvPr>
          <p:cNvSpPr txBox="1"/>
          <p:nvPr/>
        </p:nvSpPr>
        <p:spPr>
          <a:xfrm>
            <a:off x="4875140" y="998842"/>
            <a:ext cx="171356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規範的参照</a:t>
            </a:r>
          </a:p>
        </p:txBody>
      </p:sp>
      <p:sp>
        <p:nvSpPr>
          <p:cNvPr id="121" name="テキスト ボックス 120">
            <a:extLst>
              <a:ext uri="{FF2B5EF4-FFF2-40B4-BE49-F238E27FC236}">
                <a16:creationId xmlns:a16="http://schemas.microsoft.com/office/drawing/2014/main" id="{3575E3CA-32C7-2F19-FCAB-96FFAFE1AB9E}"/>
              </a:ext>
            </a:extLst>
          </p:cNvPr>
          <p:cNvSpPr txBox="1"/>
          <p:nvPr/>
        </p:nvSpPr>
        <p:spPr>
          <a:xfrm>
            <a:off x="4641270" y="3092198"/>
            <a:ext cx="2226142"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意思決定の</a:t>
            </a:r>
            <a:br>
              <a:rPr kumimoji="1" lang="en-US" altLang="ja-JP" dirty="0"/>
            </a:br>
            <a:r>
              <a:rPr kumimoji="1" lang="ja-JP" altLang="en-US" dirty="0"/>
              <a:t>正当化に貢献</a:t>
            </a:r>
          </a:p>
        </p:txBody>
      </p:sp>
      <p:sp>
        <p:nvSpPr>
          <p:cNvPr id="147" name="テキスト ボックス 146">
            <a:extLst>
              <a:ext uri="{FF2B5EF4-FFF2-40B4-BE49-F238E27FC236}">
                <a16:creationId xmlns:a16="http://schemas.microsoft.com/office/drawing/2014/main" id="{3D69E4CF-1BFD-595F-9A8B-015975BE82DF}"/>
              </a:ext>
            </a:extLst>
          </p:cNvPr>
          <p:cNvSpPr txBox="1"/>
          <p:nvPr/>
        </p:nvSpPr>
        <p:spPr>
          <a:xfrm>
            <a:off x="2377921" y="3506437"/>
            <a:ext cx="120015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r"/>
            <a:r>
              <a:rPr kumimoji="1" lang="ja-JP" altLang="en-US" dirty="0"/>
              <a:t>政治参加</a:t>
            </a:r>
          </a:p>
        </p:txBody>
      </p:sp>
      <p:sp>
        <p:nvSpPr>
          <p:cNvPr id="149" name="テキスト ボックス 148">
            <a:extLst>
              <a:ext uri="{FF2B5EF4-FFF2-40B4-BE49-F238E27FC236}">
                <a16:creationId xmlns:a16="http://schemas.microsoft.com/office/drawing/2014/main" id="{18E706F9-666F-BDE1-8107-A2F8F5B00D78}"/>
              </a:ext>
            </a:extLst>
          </p:cNvPr>
          <p:cNvSpPr txBox="1"/>
          <p:nvPr/>
        </p:nvSpPr>
        <p:spPr>
          <a:xfrm>
            <a:off x="2324351" y="5554454"/>
            <a:ext cx="4264349"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lang="ja-JP" altLang="en-US"/>
              <a:t>課題</a:t>
            </a:r>
            <a:r>
              <a:rPr kumimoji="1" lang="ja-JP" altLang="en-US"/>
              <a:t>把握</a:t>
            </a:r>
            <a:r>
              <a:rPr kumimoji="1" lang="ja-JP" altLang="en-US" dirty="0"/>
              <a:t>、争点把握、議題整理に活用</a:t>
            </a:r>
          </a:p>
        </p:txBody>
      </p:sp>
    </p:spTree>
    <p:extLst>
      <p:ext uri="{BB962C8B-B14F-4D97-AF65-F5344CB8AC3E}">
        <p14:creationId xmlns:p14="http://schemas.microsoft.com/office/powerpoint/2010/main" val="21924160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a:extLst>
              <a:ext uri="{FF2B5EF4-FFF2-40B4-BE49-F238E27FC236}">
                <a16:creationId xmlns:a16="http://schemas.microsoft.com/office/drawing/2014/main" id="{3BFC7F16-F61A-03D6-BBCF-616CB433B0C1}"/>
              </a:ext>
            </a:extLst>
          </p:cNvPr>
          <p:cNvSpPr/>
          <p:nvPr/>
        </p:nvSpPr>
        <p:spPr>
          <a:xfrm>
            <a:off x="1751756" y="1098094"/>
            <a:ext cx="2511422"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古代の直接民主制</a:t>
            </a:r>
          </a:p>
        </p:txBody>
      </p:sp>
      <p:sp>
        <p:nvSpPr>
          <p:cNvPr id="7" name="正方形/長方形 6">
            <a:extLst>
              <a:ext uri="{FF2B5EF4-FFF2-40B4-BE49-F238E27FC236}">
                <a16:creationId xmlns:a16="http://schemas.microsoft.com/office/drawing/2014/main" id="{B83D7B3E-2499-EA6B-209A-E62EE906A2F4}"/>
              </a:ext>
            </a:extLst>
          </p:cNvPr>
          <p:cNvSpPr/>
          <p:nvPr/>
        </p:nvSpPr>
        <p:spPr>
          <a:xfrm>
            <a:off x="1751756" y="2812417"/>
            <a:ext cx="2511422"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dirty="0"/>
              <a:t>議会制民主主義</a:t>
            </a:r>
            <a:endParaRPr kumimoji="1" lang="ja-JP" altLang="en-US" dirty="0"/>
          </a:p>
        </p:txBody>
      </p:sp>
      <p:sp>
        <p:nvSpPr>
          <p:cNvPr id="10" name="正方形/長方形 9">
            <a:extLst>
              <a:ext uri="{FF2B5EF4-FFF2-40B4-BE49-F238E27FC236}">
                <a16:creationId xmlns:a16="http://schemas.microsoft.com/office/drawing/2014/main" id="{036B695A-9B2E-24EE-F8CD-430D91707CB7}"/>
              </a:ext>
            </a:extLst>
          </p:cNvPr>
          <p:cNvSpPr/>
          <p:nvPr/>
        </p:nvSpPr>
        <p:spPr>
          <a:xfrm>
            <a:off x="6674071" y="2812417"/>
            <a:ext cx="2511422"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市民による熟議</a:t>
            </a:r>
          </a:p>
        </p:txBody>
      </p:sp>
      <p:sp>
        <p:nvSpPr>
          <p:cNvPr id="19" name="正方形/長方形 18">
            <a:extLst>
              <a:ext uri="{FF2B5EF4-FFF2-40B4-BE49-F238E27FC236}">
                <a16:creationId xmlns:a16="http://schemas.microsoft.com/office/drawing/2014/main" id="{7510769F-C4F5-39B2-9242-C8CDDF29E69B}"/>
              </a:ext>
            </a:extLst>
          </p:cNvPr>
          <p:cNvSpPr/>
          <p:nvPr/>
        </p:nvSpPr>
        <p:spPr>
          <a:xfrm>
            <a:off x="6674071" y="4013010"/>
            <a:ext cx="2511422"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拡張熟議</a:t>
            </a:r>
          </a:p>
        </p:txBody>
      </p:sp>
      <p:sp>
        <p:nvSpPr>
          <p:cNvPr id="37" name="正方形/長方形 36">
            <a:extLst>
              <a:ext uri="{FF2B5EF4-FFF2-40B4-BE49-F238E27FC236}">
                <a16:creationId xmlns:a16="http://schemas.microsoft.com/office/drawing/2014/main" id="{A4656EC9-5D2E-33A4-CEA4-CE03484F9DAE}"/>
              </a:ext>
            </a:extLst>
          </p:cNvPr>
          <p:cNvSpPr/>
          <p:nvPr/>
        </p:nvSpPr>
        <p:spPr>
          <a:xfrm>
            <a:off x="6674071" y="5213603"/>
            <a:ext cx="2511422"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ブロードリスニング</a:t>
            </a:r>
          </a:p>
        </p:txBody>
      </p:sp>
      <p:cxnSp>
        <p:nvCxnSpPr>
          <p:cNvPr id="41" name="直線矢印コネクタ 40">
            <a:extLst>
              <a:ext uri="{FF2B5EF4-FFF2-40B4-BE49-F238E27FC236}">
                <a16:creationId xmlns:a16="http://schemas.microsoft.com/office/drawing/2014/main" id="{1AD37B2E-63B7-C407-6329-23CC7B3C5E0E}"/>
              </a:ext>
            </a:extLst>
          </p:cNvPr>
          <p:cNvCxnSpPr>
            <a:cxnSpLocks/>
            <a:stCxn id="10" idx="1"/>
            <a:endCxn id="7" idx="3"/>
          </p:cNvCxnSpPr>
          <p:nvPr/>
        </p:nvCxnSpPr>
        <p:spPr>
          <a:xfrm flipH="1">
            <a:off x="4263178" y="3075176"/>
            <a:ext cx="241089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線矢印コネクタ 50">
            <a:extLst>
              <a:ext uri="{FF2B5EF4-FFF2-40B4-BE49-F238E27FC236}">
                <a16:creationId xmlns:a16="http://schemas.microsoft.com/office/drawing/2014/main" id="{E16334EE-41E0-0ADD-7532-449502F1512A}"/>
              </a:ext>
            </a:extLst>
          </p:cNvPr>
          <p:cNvCxnSpPr>
            <a:cxnSpLocks/>
            <a:stCxn id="37" idx="0"/>
            <a:endCxn id="19" idx="2"/>
          </p:cNvCxnSpPr>
          <p:nvPr/>
        </p:nvCxnSpPr>
        <p:spPr>
          <a:xfrm flipV="1">
            <a:off x="7929782" y="4538527"/>
            <a:ext cx="0" cy="6750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線矢印コネクタ 51">
            <a:extLst>
              <a:ext uri="{FF2B5EF4-FFF2-40B4-BE49-F238E27FC236}">
                <a16:creationId xmlns:a16="http://schemas.microsoft.com/office/drawing/2014/main" id="{D62CB953-A356-8D68-3201-C05835DC83EC}"/>
              </a:ext>
            </a:extLst>
          </p:cNvPr>
          <p:cNvCxnSpPr>
            <a:cxnSpLocks/>
            <a:stCxn id="19" idx="0"/>
            <a:endCxn id="10" idx="2"/>
          </p:cNvCxnSpPr>
          <p:nvPr/>
        </p:nvCxnSpPr>
        <p:spPr>
          <a:xfrm flipV="1">
            <a:off x="7929782" y="3337934"/>
            <a:ext cx="0" cy="67507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2" name="テキスト ボックス 71">
            <a:extLst>
              <a:ext uri="{FF2B5EF4-FFF2-40B4-BE49-F238E27FC236}">
                <a16:creationId xmlns:a16="http://schemas.microsoft.com/office/drawing/2014/main" id="{3F5448F7-8A17-BEF3-5303-F00EC35DEE1A}"/>
              </a:ext>
            </a:extLst>
          </p:cNvPr>
          <p:cNvSpPr txBox="1"/>
          <p:nvPr/>
        </p:nvSpPr>
        <p:spPr>
          <a:xfrm>
            <a:off x="7875046" y="3490573"/>
            <a:ext cx="3040441"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en-US" altLang="ja-JP" dirty="0"/>
              <a:t>ICT</a:t>
            </a:r>
            <a:r>
              <a:rPr kumimoji="1" lang="ja-JP" altLang="en-US" dirty="0"/>
              <a:t>による熟議の大規模化</a:t>
            </a:r>
          </a:p>
        </p:txBody>
      </p:sp>
      <p:sp>
        <p:nvSpPr>
          <p:cNvPr id="73" name="テキスト ボックス 72">
            <a:extLst>
              <a:ext uri="{FF2B5EF4-FFF2-40B4-BE49-F238E27FC236}">
                <a16:creationId xmlns:a16="http://schemas.microsoft.com/office/drawing/2014/main" id="{A0DC1F85-F824-C6C8-E71E-13B18F605154}"/>
              </a:ext>
            </a:extLst>
          </p:cNvPr>
          <p:cNvSpPr txBox="1"/>
          <p:nvPr/>
        </p:nvSpPr>
        <p:spPr>
          <a:xfrm>
            <a:off x="7875046" y="4567272"/>
            <a:ext cx="2401957"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en-US" altLang="ja-JP" dirty="0"/>
              <a:t>AI</a:t>
            </a:r>
            <a:r>
              <a:rPr kumimoji="1" lang="ja-JP" altLang="en-US" dirty="0"/>
              <a:t>による拡張熟議の支援技術として発展</a:t>
            </a:r>
          </a:p>
        </p:txBody>
      </p:sp>
      <p:sp>
        <p:nvSpPr>
          <p:cNvPr id="78" name="正方形/長方形 77">
            <a:extLst>
              <a:ext uri="{FF2B5EF4-FFF2-40B4-BE49-F238E27FC236}">
                <a16:creationId xmlns:a16="http://schemas.microsoft.com/office/drawing/2014/main" id="{8A5C3BCE-79E9-8164-8863-0C4AA5AE768E}"/>
              </a:ext>
            </a:extLst>
          </p:cNvPr>
          <p:cNvSpPr/>
          <p:nvPr/>
        </p:nvSpPr>
        <p:spPr>
          <a:xfrm>
            <a:off x="1751756" y="4013009"/>
            <a:ext cx="2511422" cy="52551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a:t>政党、政治家、自治体</a:t>
            </a:r>
          </a:p>
        </p:txBody>
      </p:sp>
      <p:cxnSp>
        <p:nvCxnSpPr>
          <p:cNvPr id="79" name="直線矢印コネクタ 78">
            <a:extLst>
              <a:ext uri="{FF2B5EF4-FFF2-40B4-BE49-F238E27FC236}">
                <a16:creationId xmlns:a16="http://schemas.microsoft.com/office/drawing/2014/main" id="{D3D6C640-A9B3-F95C-ABEB-7725FA6DF744}"/>
              </a:ext>
            </a:extLst>
          </p:cNvPr>
          <p:cNvCxnSpPr>
            <a:cxnSpLocks/>
            <a:stCxn id="78" idx="0"/>
            <a:endCxn id="7" idx="2"/>
          </p:cNvCxnSpPr>
          <p:nvPr/>
        </p:nvCxnSpPr>
        <p:spPr>
          <a:xfrm flipV="1">
            <a:off x="3007467" y="3337934"/>
            <a:ext cx="0" cy="6750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コネクタ: カギ線 81">
            <a:extLst>
              <a:ext uri="{FF2B5EF4-FFF2-40B4-BE49-F238E27FC236}">
                <a16:creationId xmlns:a16="http://schemas.microsoft.com/office/drawing/2014/main" id="{47EDB7BF-7DB7-A8EE-F318-6ECA045DE973}"/>
              </a:ext>
            </a:extLst>
          </p:cNvPr>
          <p:cNvCxnSpPr>
            <a:cxnSpLocks/>
            <a:stCxn id="37" idx="1"/>
            <a:endCxn id="78" idx="2"/>
          </p:cNvCxnSpPr>
          <p:nvPr/>
        </p:nvCxnSpPr>
        <p:spPr>
          <a:xfrm rot="10800000">
            <a:off x="3007467" y="4538526"/>
            <a:ext cx="3666604" cy="937836"/>
          </a:xfrm>
          <a:prstGeom prst="bentConnector2">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7" name="正方形/長方形 86">
            <a:extLst>
              <a:ext uri="{FF2B5EF4-FFF2-40B4-BE49-F238E27FC236}">
                <a16:creationId xmlns:a16="http://schemas.microsoft.com/office/drawing/2014/main" id="{FE497097-BE9A-518D-E5E1-8E6E0495C36A}"/>
              </a:ext>
            </a:extLst>
          </p:cNvPr>
          <p:cNvSpPr/>
          <p:nvPr/>
        </p:nvSpPr>
        <p:spPr>
          <a:xfrm>
            <a:off x="6674069" y="1098094"/>
            <a:ext cx="2511422" cy="98129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ja-JP" altLang="en-US" dirty="0"/>
              <a:t>ハーバーマスらによる熟議民主主義の</a:t>
            </a:r>
            <a:br>
              <a:rPr lang="en-US" altLang="ja-JP" dirty="0"/>
            </a:br>
            <a:r>
              <a:rPr lang="ja-JP" altLang="en-US" dirty="0"/>
              <a:t>理論の構築</a:t>
            </a:r>
            <a:endParaRPr kumimoji="1" lang="ja-JP" altLang="en-US" dirty="0"/>
          </a:p>
        </p:txBody>
      </p:sp>
      <p:cxnSp>
        <p:nvCxnSpPr>
          <p:cNvPr id="88" name="直線矢印コネクタ 87">
            <a:extLst>
              <a:ext uri="{FF2B5EF4-FFF2-40B4-BE49-F238E27FC236}">
                <a16:creationId xmlns:a16="http://schemas.microsoft.com/office/drawing/2014/main" id="{10458206-2186-8482-FE24-17F808B4BDE4}"/>
              </a:ext>
            </a:extLst>
          </p:cNvPr>
          <p:cNvCxnSpPr>
            <a:cxnSpLocks/>
            <a:stCxn id="87" idx="2"/>
            <a:endCxn id="10" idx="0"/>
          </p:cNvCxnSpPr>
          <p:nvPr/>
        </p:nvCxnSpPr>
        <p:spPr>
          <a:xfrm>
            <a:off x="7929780" y="2079386"/>
            <a:ext cx="2" cy="73303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9" name="テキスト ボックス 98">
            <a:extLst>
              <a:ext uri="{FF2B5EF4-FFF2-40B4-BE49-F238E27FC236}">
                <a16:creationId xmlns:a16="http://schemas.microsoft.com/office/drawing/2014/main" id="{D9269C4E-5F9B-199F-8124-CF7C8AC23F51}"/>
              </a:ext>
            </a:extLst>
          </p:cNvPr>
          <p:cNvSpPr txBox="1"/>
          <p:nvPr/>
        </p:nvSpPr>
        <p:spPr>
          <a:xfrm>
            <a:off x="8015024" y="2261235"/>
            <a:ext cx="2395799"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lang="ja-JP" altLang="en-US" dirty="0"/>
              <a:t>制度</a:t>
            </a:r>
            <a:r>
              <a:rPr kumimoji="1" lang="ja-JP" altLang="en-US" dirty="0"/>
              <a:t>実践への展開</a:t>
            </a:r>
          </a:p>
        </p:txBody>
      </p:sp>
      <p:cxnSp>
        <p:nvCxnSpPr>
          <p:cNvPr id="102" name="コネクタ: カギ線 101">
            <a:extLst>
              <a:ext uri="{FF2B5EF4-FFF2-40B4-BE49-F238E27FC236}">
                <a16:creationId xmlns:a16="http://schemas.microsoft.com/office/drawing/2014/main" id="{94A5DF4A-697E-84F3-48ED-4316096038AB}"/>
              </a:ext>
            </a:extLst>
          </p:cNvPr>
          <p:cNvCxnSpPr>
            <a:cxnSpLocks/>
            <a:stCxn id="7" idx="0"/>
          </p:cNvCxnSpPr>
          <p:nvPr/>
        </p:nvCxnSpPr>
        <p:spPr>
          <a:xfrm rot="5400000" flipH="1" flipV="1">
            <a:off x="4346731" y="512689"/>
            <a:ext cx="960465" cy="3638993"/>
          </a:xfrm>
          <a:prstGeom prst="bentConnector2">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10" name="直線矢印コネクタ 109">
            <a:extLst>
              <a:ext uri="{FF2B5EF4-FFF2-40B4-BE49-F238E27FC236}">
                <a16:creationId xmlns:a16="http://schemas.microsoft.com/office/drawing/2014/main" id="{310D338F-D207-00A2-E4A3-671B91295322}"/>
              </a:ext>
            </a:extLst>
          </p:cNvPr>
          <p:cNvCxnSpPr>
            <a:cxnSpLocks/>
            <a:stCxn id="6" idx="3"/>
          </p:cNvCxnSpPr>
          <p:nvPr/>
        </p:nvCxnSpPr>
        <p:spPr>
          <a:xfrm>
            <a:off x="4263178" y="1360853"/>
            <a:ext cx="238328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3" name="テキスト ボックス 112">
            <a:extLst>
              <a:ext uri="{FF2B5EF4-FFF2-40B4-BE49-F238E27FC236}">
                <a16:creationId xmlns:a16="http://schemas.microsoft.com/office/drawing/2014/main" id="{BB42B032-AA8C-0DAC-97B3-D75A96478C2C}"/>
              </a:ext>
            </a:extLst>
          </p:cNvPr>
          <p:cNvSpPr txBox="1"/>
          <p:nvPr/>
        </p:nvSpPr>
        <p:spPr>
          <a:xfrm>
            <a:off x="3270440" y="1874580"/>
            <a:ext cx="2276058"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ja-JP" altLang="en-US" dirty="0"/>
              <a:t>代表制の限界の整理</a:t>
            </a:r>
          </a:p>
        </p:txBody>
      </p:sp>
      <p:sp>
        <p:nvSpPr>
          <p:cNvPr id="114" name="テキスト ボックス 113">
            <a:extLst>
              <a:ext uri="{FF2B5EF4-FFF2-40B4-BE49-F238E27FC236}">
                <a16:creationId xmlns:a16="http://schemas.microsoft.com/office/drawing/2014/main" id="{D2C5F0D5-878C-F7A8-5FE5-D5A5C2D041B3}"/>
              </a:ext>
            </a:extLst>
          </p:cNvPr>
          <p:cNvSpPr txBox="1"/>
          <p:nvPr/>
        </p:nvSpPr>
        <p:spPr>
          <a:xfrm>
            <a:off x="4598039" y="1008543"/>
            <a:ext cx="171356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規範的参照</a:t>
            </a:r>
          </a:p>
        </p:txBody>
      </p:sp>
      <p:sp>
        <p:nvSpPr>
          <p:cNvPr id="121" name="テキスト ボックス 120">
            <a:extLst>
              <a:ext uri="{FF2B5EF4-FFF2-40B4-BE49-F238E27FC236}">
                <a16:creationId xmlns:a16="http://schemas.microsoft.com/office/drawing/2014/main" id="{B63BA4D0-4BBD-80E1-7E18-8138A7466DE8}"/>
              </a:ext>
            </a:extLst>
          </p:cNvPr>
          <p:cNvSpPr txBox="1"/>
          <p:nvPr/>
        </p:nvSpPr>
        <p:spPr>
          <a:xfrm>
            <a:off x="4428810" y="3092198"/>
            <a:ext cx="2226142" cy="646331"/>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意思決定の</a:t>
            </a:r>
            <a:br>
              <a:rPr kumimoji="1" lang="en-US" altLang="ja-JP" dirty="0"/>
            </a:br>
            <a:r>
              <a:rPr kumimoji="1" lang="ja-JP" altLang="en-US" dirty="0"/>
              <a:t>正当化に貢献</a:t>
            </a:r>
          </a:p>
        </p:txBody>
      </p:sp>
      <p:sp>
        <p:nvSpPr>
          <p:cNvPr id="147" name="テキスト ボックス 146">
            <a:extLst>
              <a:ext uri="{FF2B5EF4-FFF2-40B4-BE49-F238E27FC236}">
                <a16:creationId xmlns:a16="http://schemas.microsoft.com/office/drawing/2014/main" id="{3EF1FF82-892A-EA68-A661-12F2C061C794}"/>
              </a:ext>
            </a:extLst>
          </p:cNvPr>
          <p:cNvSpPr txBox="1"/>
          <p:nvPr/>
        </p:nvSpPr>
        <p:spPr>
          <a:xfrm>
            <a:off x="1751755" y="3506437"/>
            <a:ext cx="120015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r"/>
            <a:r>
              <a:rPr kumimoji="1" lang="ja-JP" altLang="en-US" dirty="0"/>
              <a:t>政治参加</a:t>
            </a:r>
          </a:p>
        </p:txBody>
      </p:sp>
      <p:sp>
        <p:nvSpPr>
          <p:cNvPr id="149" name="テキスト ボックス 148">
            <a:extLst>
              <a:ext uri="{FF2B5EF4-FFF2-40B4-BE49-F238E27FC236}">
                <a16:creationId xmlns:a16="http://schemas.microsoft.com/office/drawing/2014/main" id="{6B501E27-4373-2D0C-E15D-C6B6900FF1FB}"/>
              </a:ext>
            </a:extLst>
          </p:cNvPr>
          <p:cNvSpPr txBox="1"/>
          <p:nvPr/>
        </p:nvSpPr>
        <p:spPr>
          <a:xfrm>
            <a:off x="1530969" y="5572669"/>
            <a:ext cx="4144274"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ja-JP" altLang="en-US" dirty="0"/>
              <a:t>民意把握、争点把握、議題整理に活用</a:t>
            </a:r>
          </a:p>
        </p:txBody>
      </p:sp>
    </p:spTree>
    <p:extLst>
      <p:ext uri="{BB962C8B-B14F-4D97-AF65-F5344CB8AC3E}">
        <p14:creationId xmlns:p14="http://schemas.microsoft.com/office/powerpoint/2010/main" val="328067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060411-90E0-11EB-53D9-94B29AA04C3D}"/>
              </a:ext>
            </a:extLst>
          </p:cNvPr>
          <p:cNvSpPr>
            <a:spLocks noGrp="1"/>
          </p:cNvSpPr>
          <p:nvPr>
            <p:ph type="title"/>
          </p:nvPr>
        </p:nvSpPr>
        <p:spPr/>
        <p:txBody>
          <a:bodyPr>
            <a:normAutofit fontScale="90000"/>
          </a:bodyPr>
          <a:lstStyle/>
          <a:p>
            <a:r>
              <a:rPr kumimoji="1" lang="en-US" altLang="ja-JP" dirty="0"/>
              <a:t>BERT</a:t>
            </a:r>
            <a:r>
              <a:rPr kumimoji="1" lang="ja-JP" altLang="en-US" dirty="0"/>
              <a:t>は</a:t>
            </a:r>
            <a:r>
              <a:rPr lang="ja-JP" altLang="en-US" dirty="0"/>
              <a:t>、文脈と</a:t>
            </a:r>
            <a:r>
              <a:rPr kumimoji="1" lang="ja-JP" altLang="en-US" dirty="0"/>
              <a:t>単語の意味を計算する</a:t>
            </a:r>
          </a:p>
        </p:txBody>
      </p:sp>
      <p:sp>
        <p:nvSpPr>
          <p:cNvPr id="5" name="テキスト ボックス 4">
            <a:extLst>
              <a:ext uri="{FF2B5EF4-FFF2-40B4-BE49-F238E27FC236}">
                <a16:creationId xmlns:a16="http://schemas.microsoft.com/office/drawing/2014/main" id="{2913D093-7543-F9F0-B901-8D74B3FFF7C7}"/>
              </a:ext>
            </a:extLst>
          </p:cNvPr>
          <p:cNvSpPr txBox="1"/>
          <p:nvPr/>
        </p:nvSpPr>
        <p:spPr>
          <a:xfrm>
            <a:off x="2286000" y="1273221"/>
            <a:ext cx="7359806" cy="523220"/>
          </a:xfrm>
          <a:prstGeom prst="rect">
            <a:avLst/>
          </a:prstGeom>
          <a:noFill/>
        </p:spPr>
        <p:txBody>
          <a:bodyPr wrap="square">
            <a:spAutoFit/>
          </a:bodyPr>
          <a:lstStyle/>
          <a:p>
            <a:pPr algn="ctr"/>
            <a:r>
              <a:rPr lang="en-US" altLang="ja-JP" sz="2800" dirty="0">
                <a:solidFill>
                  <a:srgbClr val="C00000"/>
                </a:solidFill>
              </a:rPr>
              <a:t>[CLS]</a:t>
            </a:r>
            <a:r>
              <a:rPr lang="ja-JP" altLang="en-US" sz="2800" dirty="0"/>
              <a:t> </a:t>
            </a:r>
            <a:r>
              <a:rPr lang="en-US" altLang="ja-JP" sz="2800" dirty="0"/>
              <a:t>He sat by the </a:t>
            </a:r>
            <a:r>
              <a:rPr lang="en-US" altLang="ja-JP" sz="2800" dirty="0">
                <a:solidFill>
                  <a:srgbClr val="C00000"/>
                </a:solidFill>
              </a:rPr>
              <a:t>bank</a:t>
            </a:r>
            <a:r>
              <a:rPr lang="en-US" altLang="ja-JP" sz="2800" dirty="0"/>
              <a:t> of the river.</a:t>
            </a:r>
            <a:endParaRPr lang="ja-JP" altLang="en-US" sz="2800" dirty="0"/>
          </a:p>
        </p:txBody>
      </p:sp>
      <p:sp>
        <p:nvSpPr>
          <p:cNvPr id="6" name="大かっこ 5">
            <a:extLst>
              <a:ext uri="{FF2B5EF4-FFF2-40B4-BE49-F238E27FC236}">
                <a16:creationId xmlns:a16="http://schemas.microsoft.com/office/drawing/2014/main" id="{E2995577-21AD-C6FC-4A07-D067154D2957}"/>
              </a:ext>
            </a:extLst>
          </p:cNvPr>
          <p:cNvSpPr/>
          <p:nvPr/>
        </p:nvSpPr>
        <p:spPr>
          <a:xfrm>
            <a:off x="3613228" y="2167226"/>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0.1</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14" name="大かっこ 13">
            <a:extLst>
              <a:ext uri="{FF2B5EF4-FFF2-40B4-BE49-F238E27FC236}">
                <a16:creationId xmlns:a16="http://schemas.microsoft.com/office/drawing/2014/main" id="{010A2B99-D173-72B0-CC32-19C0313DC640}"/>
              </a:ext>
            </a:extLst>
          </p:cNvPr>
          <p:cNvSpPr/>
          <p:nvPr/>
        </p:nvSpPr>
        <p:spPr>
          <a:xfrm>
            <a:off x="4232353" y="2167226"/>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0.3</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15" name="大かっこ 14">
            <a:extLst>
              <a:ext uri="{FF2B5EF4-FFF2-40B4-BE49-F238E27FC236}">
                <a16:creationId xmlns:a16="http://schemas.microsoft.com/office/drawing/2014/main" id="{96E727A6-32D5-99E1-EC2F-EAFF59276AB2}"/>
              </a:ext>
            </a:extLst>
          </p:cNvPr>
          <p:cNvSpPr/>
          <p:nvPr/>
        </p:nvSpPr>
        <p:spPr>
          <a:xfrm>
            <a:off x="4851478" y="2167226"/>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0.2</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16" name="大かっこ 15">
            <a:extLst>
              <a:ext uri="{FF2B5EF4-FFF2-40B4-BE49-F238E27FC236}">
                <a16:creationId xmlns:a16="http://schemas.microsoft.com/office/drawing/2014/main" id="{F54C58DE-F107-6BFA-76F4-8AE8B3952255}"/>
              </a:ext>
            </a:extLst>
          </p:cNvPr>
          <p:cNvSpPr/>
          <p:nvPr/>
        </p:nvSpPr>
        <p:spPr>
          <a:xfrm>
            <a:off x="5470603" y="2167226"/>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0.9</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17" name="大かっこ 16">
            <a:extLst>
              <a:ext uri="{FF2B5EF4-FFF2-40B4-BE49-F238E27FC236}">
                <a16:creationId xmlns:a16="http://schemas.microsoft.com/office/drawing/2014/main" id="{980AADB7-A85E-4EA9-740F-4AD055F04781}"/>
              </a:ext>
            </a:extLst>
          </p:cNvPr>
          <p:cNvSpPr/>
          <p:nvPr/>
        </p:nvSpPr>
        <p:spPr>
          <a:xfrm>
            <a:off x="6118303" y="2178757"/>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solidFill>
                  <a:srgbClr val="C00000"/>
                </a:solidFill>
              </a:rPr>
              <a:t>0.0</a:t>
            </a:r>
          </a:p>
          <a:p>
            <a:pPr algn="ctr"/>
            <a:r>
              <a:rPr kumimoji="1" lang="en-US" altLang="ja-JP" sz="1200" dirty="0">
                <a:solidFill>
                  <a:srgbClr val="C00000"/>
                </a:solidFill>
              </a:rPr>
              <a:t>...</a:t>
            </a:r>
          </a:p>
          <a:p>
            <a:pPr algn="ctr"/>
            <a:r>
              <a:rPr kumimoji="1" lang="en-US" altLang="ja-JP" sz="1200" dirty="0">
                <a:solidFill>
                  <a:srgbClr val="C00000"/>
                </a:solidFill>
              </a:rPr>
              <a:t>...</a:t>
            </a:r>
            <a:endParaRPr lang="en-US" altLang="ja-JP" sz="1200" dirty="0">
              <a:solidFill>
                <a:srgbClr val="C00000"/>
              </a:solidFill>
            </a:endParaRPr>
          </a:p>
          <a:p>
            <a:pPr algn="ctr"/>
            <a:r>
              <a:rPr kumimoji="1" lang="en-US" altLang="ja-JP" sz="1200" dirty="0">
                <a:solidFill>
                  <a:srgbClr val="C00000"/>
                </a:solidFill>
              </a:rPr>
              <a:t>...</a:t>
            </a:r>
          </a:p>
          <a:p>
            <a:pPr algn="ctr"/>
            <a:r>
              <a:rPr kumimoji="1" lang="en-US" altLang="ja-JP" sz="1200" dirty="0">
                <a:solidFill>
                  <a:srgbClr val="C00000"/>
                </a:solidFill>
              </a:rPr>
              <a:t>...</a:t>
            </a:r>
          </a:p>
          <a:p>
            <a:pPr algn="ctr"/>
            <a:endParaRPr kumimoji="1" lang="ja-JP" altLang="en-US" sz="1200" dirty="0"/>
          </a:p>
        </p:txBody>
      </p:sp>
      <p:sp>
        <p:nvSpPr>
          <p:cNvPr id="18" name="大かっこ 17">
            <a:extLst>
              <a:ext uri="{FF2B5EF4-FFF2-40B4-BE49-F238E27FC236}">
                <a16:creationId xmlns:a16="http://schemas.microsoft.com/office/drawing/2014/main" id="{CD6C2F8C-10CA-558D-37BE-A1F1B8A8A9C1}"/>
              </a:ext>
            </a:extLst>
          </p:cNvPr>
          <p:cNvSpPr/>
          <p:nvPr/>
        </p:nvSpPr>
        <p:spPr>
          <a:xfrm>
            <a:off x="6737428" y="2178757"/>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0.2</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19" name="大かっこ 18">
            <a:extLst>
              <a:ext uri="{FF2B5EF4-FFF2-40B4-BE49-F238E27FC236}">
                <a16:creationId xmlns:a16="http://schemas.microsoft.com/office/drawing/2014/main" id="{911095BB-071B-608F-1880-AB1F0C431955}"/>
              </a:ext>
            </a:extLst>
          </p:cNvPr>
          <p:cNvSpPr/>
          <p:nvPr/>
        </p:nvSpPr>
        <p:spPr>
          <a:xfrm>
            <a:off x="7356553" y="2178757"/>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0.8</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20" name="大かっこ 19">
            <a:extLst>
              <a:ext uri="{FF2B5EF4-FFF2-40B4-BE49-F238E27FC236}">
                <a16:creationId xmlns:a16="http://schemas.microsoft.com/office/drawing/2014/main" id="{3109F8A2-ED7A-4BC6-62D8-6A28A1AABEF1}"/>
              </a:ext>
            </a:extLst>
          </p:cNvPr>
          <p:cNvSpPr/>
          <p:nvPr/>
        </p:nvSpPr>
        <p:spPr>
          <a:xfrm>
            <a:off x="7975678" y="2178757"/>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0.7</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23" name="矢印: 下 22">
            <a:extLst>
              <a:ext uri="{FF2B5EF4-FFF2-40B4-BE49-F238E27FC236}">
                <a16:creationId xmlns:a16="http://schemas.microsoft.com/office/drawing/2014/main" id="{5208EF91-5974-5B77-E0DA-FCF483EFB160}"/>
              </a:ext>
            </a:extLst>
          </p:cNvPr>
          <p:cNvSpPr/>
          <p:nvPr/>
        </p:nvSpPr>
        <p:spPr>
          <a:xfrm>
            <a:off x="5661103" y="1746866"/>
            <a:ext cx="704850" cy="35325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テキスト ボックス 32">
            <a:extLst>
              <a:ext uri="{FF2B5EF4-FFF2-40B4-BE49-F238E27FC236}">
                <a16:creationId xmlns:a16="http://schemas.microsoft.com/office/drawing/2014/main" id="{361B9467-441D-7D71-B4C2-5EA0FB5DFBB2}"/>
              </a:ext>
            </a:extLst>
          </p:cNvPr>
          <p:cNvSpPr txBox="1"/>
          <p:nvPr/>
        </p:nvSpPr>
        <p:spPr>
          <a:xfrm>
            <a:off x="8975803" y="2642702"/>
            <a:ext cx="2105025" cy="369332"/>
          </a:xfrm>
          <a:prstGeom prst="rect">
            <a:avLst/>
          </a:prstGeom>
          <a:noFill/>
        </p:spPr>
        <p:txBody>
          <a:bodyPr wrap="square" rtlCol="0">
            <a:spAutoFit/>
          </a:bodyPr>
          <a:lstStyle/>
          <a:p>
            <a:r>
              <a:rPr kumimoji="1" lang="ja-JP" altLang="en-US" dirty="0"/>
              <a:t>単語のベクトル</a:t>
            </a:r>
          </a:p>
        </p:txBody>
      </p:sp>
      <p:sp>
        <p:nvSpPr>
          <p:cNvPr id="34" name="テキスト ボックス 33">
            <a:extLst>
              <a:ext uri="{FF2B5EF4-FFF2-40B4-BE49-F238E27FC236}">
                <a16:creationId xmlns:a16="http://schemas.microsoft.com/office/drawing/2014/main" id="{9DFF3285-AEDA-C88D-0417-8A4B4B7C6F5D}"/>
              </a:ext>
            </a:extLst>
          </p:cNvPr>
          <p:cNvSpPr txBox="1"/>
          <p:nvPr/>
        </p:nvSpPr>
        <p:spPr>
          <a:xfrm>
            <a:off x="8975803" y="5347802"/>
            <a:ext cx="2628900" cy="646331"/>
          </a:xfrm>
          <a:prstGeom prst="rect">
            <a:avLst/>
          </a:prstGeom>
          <a:noFill/>
        </p:spPr>
        <p:txBody>
          <a:bodyPr wrap="square" rtlCol="0">
            <a:spAutoFit/>
          </a:bodyPr>
          <a:lstStyle/>
          <a:p>
            <a:r>
              <a:rPr lang="en-US" altLang="ja-JP" dirty="0"/>
              <a:t>BERT</a:t>
            </a:r>
            <a:r>
              <a:rPr lang="ja-JP" altLang="en-US" dirty="0"/>
              <a:t>によって計算後の文脈の意味ベクトル</a:t>
            </a:r>
            <a:endParaRPr kumimoji="1" lang="ja-JP" altLang="en-US" dirty="0"/>
          </a:p>
        </p:txBody>
      </p:sp>
      <p:sp>
        <p:nvSpPr>
          <p:cNvPr id="35" name="矢印: 上カーブ 34">
            <a:extLst>
              <a:ext uri="{FF2B5EF4-FFF2-40B4-BE49-F238E27FC236}">
                <a16:creationId xmlns:a16="http://schemas.microsoft.com/office/drawing/2014/main" id="{992378E2-7BDC-3880-8A26-5BDF772216BD}"/>
              </a:ext>
            </a:extLst>
          </p:cNvPr>
          <p:cNvSpPr/>
          <p:nvPr/>
        </p:nvSpPr>
        <p:spPr>
          <a:xfrm>
            <a:off x="3813253" y="3596208"/>
            <a:ext cx="1847850" cy="523220"/>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6" name="矢印: 上カーブ 35">
            <a:extLst>
              <a:ext uri="{FF2B5EF4-FFF2-40B4-BE49-F238E27FC236}">
                <a16:creationId xmlns:a16="http://schemas.microsoft.com/office/drawing/2014/main" id="{64269A71-4151-CF7B-4496-B27F146D2D1C}"/>
              </a:ext>
            </a:extLst>
          </p:cNvPr>
          <p:cNvSpPr/>
          <p:nvPr/>
        </p:nvSpPr>
        <p:spPr>
          <a:xfrm flipH="1">
            <a:off x="4408565" y="3596208"/>
            <a:ext cx="1381125" cy="523220"/>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7" name="矢印: 上カーブ 36">
            <a:extLst>
              <a:ext uri="{FF2B5EF4-FFF2-40B4-BE49-F238E27FC236}">
                <a16:creationId xmlns:a16="http://schemas.microsoft.com/office/drawing/2014/main" id="{4834E8F9-3734-5DBF-5FDA-5592E61F5550}"/>
              </a:ext>
            </a:extLst>
          </p:cNvPr>
          <p:cNvSpPr/>
          <p:nvPr/>
        </p:nvSpPr>
        <p:spPr>
          <a:xfrm>
            <a:off x="6137353" y="3619270"/>
            <a:ext cx="1847850" cy="523220"/>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8" name="矢印: 上カーブ 37">
            <a:extLst>
              <a:ext uri="{FF2B5EF4-FFF2-40B4-BE49-F238E27FC236}">
                <a16:creationId xmlns:a16="http://schemas.microsoft.com/office/drawing/2014/main" id="{6FD65C80-8FC6-3196-4016-FA03EAF09B50}"/>
              </a:ext>
            </a:extLst>
          </p:cNvPr>
          <p:cNvSpPr/>
          <p:nvPr/>
        </p:nvSpPr>
        <p:spPr>
          <a:xfrm flipH="1">
            <a:off x="6732665" y="3619270"/>
            <a:ext cx="1381125" cy="523220"/>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1" name="矢印: 上カーブ 40">
            <a:extLst>
              <a:ext uri="{FF2B5EF4-FFF2-40B4-BE49-F238E27FC236}">
                <a16:creationId xmlns:a16="http://schemas.microsoft.com/office/drawing/2014/main" id="{4C0A17F4-BC4C-5C69-A255-917BD2FCEDAF}"/>
              </a:ext>
            </a:extLst>
          </p:cNvPr>
          <p:cNvSpPr/>
          <p:nvPr/>
        </p:nvSpPr>
        <p:spPr>
          <a:xfrm>
            <a:off x="4851478" y="3660867"/>
            <a:ext cx="1847850" cy="523220"/>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2" name="大かっこ 41">
            <a:extLst>
              <a:ext uri="{FF2B5EF4-FFF2-40B4-BE49-F238E27FC236}">
                <a16:creationId xmlns:a16="http://schemas.microsoft.com/office/drawing/2014/main" id="{488E9C5E-EB49-CF26-D1AF-E1172F3908F6}"/>
              </a:ext>
            </a:extLst>
          </p:cNvPr>
          <p:cNvSpPr/>
          <p:nvPr/>
        </p:nvSpPr>
        <p:spPr>
          <a:xfrm>
            <a:off x="3613228" y="4884060"/>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0.4</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43" name="大かっこ 42">
            <a:extLst>
              <a:ext uri="{FF2B5EF4-FFF2-40B4-BE49-F238E27FC236}">
                <a16:creationId xmlns:a16="http://schemas.microsoft.com/office/drawing/2014/main" id="{1A412776-932B-1D88-BB9B-1565A36BEEF8}"/>
              </a:ext>
            </a:extLst>
          </p:cNvPr>
          <p:cNvSpPr/>
          <p:nvPr/>
        </p:nvSpPr>
        <p:spPr>
          <a:xfrm>
            <a:off x="4232353" y="4884060"/>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0.8</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44" name="大かっこ 43">
            <a:extLst>
              <a:ext uri="{FF2B5EF4-FFF2-40B4-BE49-F238E27FC236}">
                <a16:creationId xmlns:a16="http://schemas.microsoft.com/office/drawing/2014/main" id="{508AE8A2-61D0-46C4-707E-0D6095A9138D}"/>
              </a:ext>
            </a:extLst>
          </p:cNvPr>
          <p:cNvSpPr/>
          <p:nvPr/>
        </p:nvSpPr>
        <p:spPr>
          <a:xfrm>
            <a:off x="4851478" y="4884060"/>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0.7</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45" name="大かっこ 44">
            <a:extLst>
              <a:ext uri="{FF2B5EF4-FFF2-40B4-BE49-F238E27FC236}">
                <a16:creationId xmlns:a16="http://schemas.microsoft.com/office/drawing/2014/main" id="{4AAAD815-A75D-4999-3350-907440BB847E}"/>
              </a:ext>
            </a:extLst>
          </p:cNvPr>
          <p:cNvSpPr/>
          <p:nvPr/>
        </p:nvSpPr>
        <p:spPr>
          <a:xfrm>
            <a:off x="5470603" y="4884060"/>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0.1</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46" name="大かっこ 45">
            <a:extLst>
              <a:ext uri="{FF2B5EF4-FFF2-40B4-BE49-F238E27FC236}">
                <a16:creationId xmlns:a16="http://schemas.microsoft.com/office/drawing/2014/main" id="{13AF6FB9-128C-89DA-020B-D42CF1D311E4}"/>
              </a:ext>
            </a:extLst>
          </p:cNvPr>
          <p:cNvSpPr/>
          <p:nvPr/>
        </p:nvSpPr>
        <p:spPr>
          <a:xfrm>
            <a:off x="6118303" y="4895591"/>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solidFill>
                  <a:srgbClr val="C00000"/>
                </a:solidFill>
              </a:rPr>
              <a:t>0.6</a:t>
            </a:r>
          </a:p>
          <a:p>
            <a:pPr algn="ctr"/>
            <a:r>
              <a:rPr kumimoji="1" lang="en-US" altLang="ja-JP" sz="1200" dirty="0">
                <a:solidFill>
                  <a:srgbClr val="C00000"/>
                </a:solidFill>
              </a:rPr>
              <a:t>...</a:t>
            </a:r>
          </a:p>
          <a:p>
            <a:pPr algn="ctr"/>
            <a:r>
              <a:rPr kumimoji="1" lang="en-US" altLang="ja-JP" sz="1200" dirty="0">
                <a:solidFill>
                  <a:srgbClr val="C00000"/>
                </a:solidFill>
              </a:rPr>
              <a:t>...</a:t>
            </a:r>
            <a:endParaRPr lang="en-US" altLang="ja-JP" sz="1200" dirty="0">
              <a:solidFill>
                <a:srgbClr val="C00000"/>
              </a:solidFill>
            </a:endParaRPr>
          </a:p>
          <a:p>
            <a:pPr algn="ctr"/>
            <a:r>
              <a:rPr kumimoji="1" lang="en-US" altLang="ja-JP" sz="1200" dirty="0">
                <a:solidFill>
                  <a:srgbClr val="C00000"/>
                </a:solidFill>
              </a:rPr>
              <a:t>...</a:t>
            </a:r>
          </a:p>
          <a:p>
            <a:pPr algn="ctr"/>
            <a:r>
              <a:rPr kumimoji="1" lang="en-US" altLang="ja-JP" sz="1200" dirty="0">
                <a:solidFill>
                  <a:srgbClr val="C00000"/>
                </a:solidFill>
              </a:rPr>
              <a:t>...</a:t>
            </a:r>
          </a:p>
          <a:p>
            <a:pPr algn="ctr"/>
            <a:endParaRPr kumimoji="1" lang="ja-JP" altLang="en-US" sz="1200" dirty="0"/>
          </a:p>
        </p:txBody>
      </p:sp>
      <p:sp>
        <p:nvSpPr>
          <p:cNvPr id="47" name="大かっこ 46">
            <a:extLst>
              <a:ext uri="{FF2B5EF4-FFF2-40B4-BE49-F238E27FC236}">
                <a16:creationId xmlns:a16="http://schemas.microsoft.com/office/drawing/2014/main" id="{8218B4E3-9B61-D103-F36C-1DA6DBEB4F1E}"/>
              </a:ext>
            </a:extLst>
          </p:cNvPr>
          <p:cNvSpPr/>
          <p:nvPr/>
        </p:nvSpPr>
        <p:spPr>
          <a:xfrm>
            <a:off x="6737428" y="4895591"/>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0.2</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48" name="大かっこ 47">
            <a:extLst>
              <a:ext uri="{FF2B5EF4-FFF2-40B4-BE49-F238E27FC236}">
                <a16:creationId xmlns:a16="http://schemas.microsoft.com/office/drawing/2014/main" id="{D44CE47A-B816-8333-D3C7-3D5C2E781862}"/>
              </a:ext>
            </a:extLst>
          </p:cNvPr>
          <p:cNvSpPr/>
          <p:nvPr/>
        </p:nvSpPr>
        <p:spPr>
          <a:xfrm>
            <a:off x="7356553" y="4895591"/>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0.5</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49" name="大かっこ 48">
            <a:extLst>
              <a:ext uri="{FF2B5EF4-FFF2-40B4-BE49-F238E27FC236}">
                <a16:creationId xmlns:a16="http://schemas.microsoft.com/office/drawing/2014/main" id="{2801F8A2-F019-24B4-4972-A18F5262963F}"/>
              </a:ext>
            </a:extLst>
          </p:cNvPr>
          <p:cNvSpPr/>
          <p:nvPr/>
        </p:nvSpPr>
        <p:spPr>
          <a:xfrm>
            <a:off x="7975678" y="4895591"/>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0.5</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50" name="矢印: 下 49">
            <a:extLst>
              <a:ext uri="{FF2B5EF4-FFF2-40B4-BE49-F238E27FC236}">
                <a16:creationId xmlns:a16="http://schemas.microsoft.com/office/drawing/2014/main" id="{46FECDA8-E6D7-F682-FE10-7E0315DBC3BF}"/>
              </a:ext>
            </a:extLst>
          </p:cNvPr>
          <p:cNvSpPr/>
          <p:nvPr/>
        </p:nvSpPr>
        <p:spPr>
          <a:xfrm>
            <a:off x="5661103" y="4357444"/>
            <a:ext cx="704850" cy="35325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1" name="テキスト ボックス 50">
            <a:extLst>
              <a:ext uri="{FF2B5EF4-FFF2-40B4-BE49-F238E27FC236}">
                <a16:creationId xmlns:a16="http://schemas.microsoft.com/office/drawing/2014/main" id="{F126A2E5-F281-920B-C077-6AEDE25D9208}"/>
              </a:ext>
            </a:extLst>
          </p:cNvPr>
          <p:cNvSpPr txBox="1"/>
          <p:nvPr/>
        </p:nvSpPr>
        <p:spPr>
          <a:xfrm>
            <a:off x="8535316" y="3899263"/>
            <a:ext cx="3509873" cy="646331"/>
          </a:xfrm>
          <a:prstGeom prst="rect">
            <a:avLst/>
          </a:prstGeom>
          <a:noFill/>
        </p:spPr>
        <p:txBody>
          <a:bodyPr wrap="square" rtlCol="0">
            <a:spAutoFit/>
          </a:bodyPr>
          <a:lstStyle/>
          <a:p>
            <a:r>
              <a:rPr kumimoji="1" lang="ja-JP" altLang="en-US" dirty="0"/>
              <a:t>ニューラルネットワークによる</a:t>
            </a:r>
            <a:endParaRPr kumimoji="1" lang="en-US" altLang="ja-JP" dirty="0"/>
          </a:p>
          <a:p>
            <a:r>
              <a:rPr kumimoji="1" lang="ja-JP" altLang="en-US" dirty="0"/>
              <a:t>複雑な相互行列計算</a:t>
            </a:r>
          </a:p>
        </p:txBody>
      </p:sp>
      <p:sp>
        <p:nvSpPr>
          <p:cNvPr id="52" name="スライド番号プレースホルダー 51">
            <a:extLst>
              <a:ext uri="{FF2B5EF4-FFF2-40B4-BE49-F238E27FC236}">
                <a16:creationId xmlns:a16="http://schemas.microsoft.com/office/drawing/2014/main" id="{D0626647-6BD4-00B4-9235-D5E1B24B80B7}"/>
              </a:ext>
            </a:extLst>
          </p:cNvPr>
          <p:cNvSpPr>
            <a:spLocks noGrp="1"/>
          </p:cNvSpPr>
          <p:nvPr>
            <p:ph type="sldNum" sz="quarter" idx="12"/>
          </p:nvPr>
        </p:nvSpPr>
        <p:spPr/>
        <p:txBody>
          <a:bodyPr/>
          <a:lstStyle/>
          <a:p>
            <a:fld id="{06238087-B25C-4A64-A0D4-4D19856B4B70}" type="slidenum">
              <a:rPr kumimoji="1" lang="ja-JP" altLang="en-US" smtClean="0"/>
              <a:t>4</a:t>
            </a:fld>
            <a:endParaRPr kumimoji="1" lang="ja-JP" altLang="en-US"/>
          </a:p>
        </p:txBody>
      </p:sp>
      <p:sp>
        <p:nvSpPr>
          <p:cNvPr id="3" name="大かっこ 2">
            <a:extLst>
              <a:ext uri="{FF2B5EF4-FFF2-40B4-BE49-F238E27FC236}">
                <a16:creationId xmlns:a16="http://schemas.microsoft.com/office/drawing/2014/main" id="{3930E3BC-F42A-73F3-05FA-4C1B9F286B6C}"/>
              </a:ext>
            </a:extLst>
          </p:cNvPr>
          <p:cNvSpPr/>
          <p:nvPr/>
        </p:nvSpPr>
        <p:spPr>
          <a:xfrm>
            <a:off x="2965528" y="2167226"/>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solidFill>
                  <a:srgbClr val="C00000"/>
                </a:solidFill>
              </a:rPr>
              <a:t>0.7</a:t>
            </a:r>
          </a:p>
          <a:p>
            <a:pPr algn="ctr"/>
            <a:r>
              <a:rPr kumimoji="1" lang="en-US" altLang="ja-JP" sz="1200" dirty="0">
                <a:solidFill>
                  <a:srgbClr val="C00000"/>
                </a:solidFill>
              </a:rPr>
              <a:t>...</a:t>
            </a:r>
          </a:p>
          <a:p>
            <a:pPr algn="ctr"/>
            <a:r>
              <a:rPr kumimoji="1" lang="en-US" altLang="ja-JP" sz="1200" dirty="0">
                <a:solidFill>
                  <a:srgbClr val="C00000"/>
                </a:solidFill>
              </a:rPr>
              <a:t>...</a:t>
            </a:r>
            <a:endParaRPr lang="en-US" altLang="ja-JP" sz="1200" dirty="0">
              <a:solidFill>
                <a:srgbClr val="C00000"/>
              </a:solidFill>
            </a:endParaRPr>
          </a:p>
          <a:p>
            <a:pPr algn="ctr"/>
            <a:r>
              <a:rPr kumimoji="1" lang="en-US" altLang="ja-JP" sz="1200" dirty="0">
                <a:solidFill>
                  <a:srgbClr val="C00000"/>
                </a:solidFill>
              </a:rPr>
              <a:t>...</a:t>
            </a:r>
          </a:p>
          <a:p>
            <a:pPr algn="ctr"/>
            <a:r>
              <a:rPr kumimoji="1" lang="en-US" altLang="ja-JP" sz="1200" dirty="0">
                <a:solidFill>
                  <a:srgbClr val="C00000"/>
                </a:solidFill>
              </a:rPr>
              <a:t>...</a:t>
            </a:r>
          </a:p>
          <a:p>
            <a:pPr algn="ctr"/>
            <a:endParaRPr kumimoji="1" lang="ja-JP" altLang="en-US" sz="1200" dirty="0">
              <a:solidFill>
                <a:srgbClr val="C00000"/>
              </a:solidFill>
            </a:endParaRPr>
          </a:p>
        </p:txBody>
      </p:sp>
      <p:sp>
        <p:nvSpPr>
          <p:cNvPr id="4" name="大かっこ 3">
            <a:extLst>
              <a:ext uri="{FF2B5EF4-FFF2-40B4-BE49-F238E27FC236}">
                <a16:creationId xmlns:a16="http://schemas.microsoft.com/office/drawing/2014/main" id="{9F6D2A4D-5331-7A59-4FAB-2024A9719B71}"/>
              </a:ext>
            </a:extLst>
          </p:cNvPr>
          <p:cNvSpPr/>
          <p:nvPr/>
        </p:nvSpPr>
        <p:spPr>
          <a:xfrm>
            <a:off x="2979816" y="4876080"/>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solidFill>
                  <a:srgbClr val="C00000"/>
                </a:solidFill>
              </a:rPr>
              <a:t>0.9</a:t>
            </a:r>
          </a:p>
          <a:p>
            <a:pPr algn="ctr"/>
            <a:r>
              <a:rPr kumimoji="1" lang="en-US" altLang="ja-JP" sz="1200" dirty="0">
                <a:solidFill>
                  <a:srgbClr val="C00000"/>
                </a:solidFill>
              </a:rPr>
              <a:t>...</a:t>
            </a:r>
          </a:p>
          <a:p>
            <a:pPr algn="ctr"/>
            <a:r>
              <a:rPr kumimoji="1" lang="en-US" altLang="ja-JP" sz="1200" dirty="0">
                <a:solidFill>
                  <a:srgbClr val="C00000"/>
                </a:solidFill>
              </a:rPr>
              <a:t>...</a:t>
            </a:r>
            <a:endParaRPr lang="en-US" altLang="ja-JP" sz="1200" dirty="0">
              <a:solidFill>
                <a:srgbClr val="C00000"/>
              </a:solidFill>
            </a:endParaRPr>
          </a:p>
          <a:p>
            <a:pPr algn="ctr"/>
            <a:r>
              <a:rPr kumimoji="1" lang="en-US" altLang="ja-JP" sz="1200" dirty="0">
                <a:solidFill>
                  <a:srgbClr val="C00000"/>
                </a:solidFill>
              </a:rPr>
              <a:t>...</a:t>
            </a:r>
          </a:p>
          <a:p>
            <a:pPr algn="ctr"/>
            <a:r>
              <a:rPr kumimoji="1" lang="en-US" altLang="ja-JP" sz="1200" dirty="0">
                <a:solidFill>
                  <a:srgbClr val="C00000"/>
                </a:solidFill>
              </a:rPr>
              <a:t>...</a:t>
            </a:r>
          </a:p>
          <a:p>
            <a:pPr algn="ctr"/>
            <a:endParaRPr kumimoji="1" lang="ja-JP" altLang="en-US" sz="1200" dirty="0"/>
          </a:p>
        </p:txBody>
      </p:sp>
      <p:sp>
        <p:nvSpPr>
          <p:cNvPr id="7" name="矢印: 上カーブ 6">
            <a:extLst>
              <a:ext uri="{FF2B5EF4-FFF2-40B4-BE49-F238E27FC236}">
                <a16:creationId xmlns:a16="http://schemas.microsoft.com/office/drawing/2014/main" id="{282CCF2A-7663-3BA7-1665-C98BAC16CD02}"/>
              </a:ext>
            </a:extLst>
          </p:cNvPr>
          <p:cNvSpPr/>
          <p:nvPr/>
        </p:nvSpPr>
        <p:spPr>
          <a:xfrm flipH="1">
            <a:off x="3027440" y="3590144"/>
            <a:ext cx="1381125" cy="523220"/>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テキスト ボックス 8">
            <a:extLst>
              <a:ext uri="{FF2B5EF4-FFF2-40B4-BE49-F238E27FC236}">
                <a16:creationId xmlns:a16="http://schemas.microsoft.com/office/drawing/2014/main" id="{520BA034-D5FE-83F2-3850-8B078F841C5E}"/>
              </a:ext>
            </a:extLst>
          </p:cNvPr>
          <p:cNvSpPr txBox="1"/>
          <p:nvPr/>
        </p:nvSpPr>
        <p:spPr>
          <a:xfrm>
            <a:off x="714729" y="2444468"/>
            <a:ext cx="2105025" cy="923330"/>
          </a:xfrm>
          <a:prstGeom prst="rect">
            <a:avLst/>
          </a:prstGeom>
          <a:noFill/>
        </p:spPr>
        <p:txBody>
          <a:bodyPr wrap="square" rtlCol="0">
            <a:spAutoFit/>
          </a:bodyPr>
          <a:lstStyle/>
          <a:p>
            <a:r>
              <a:rPr lang="ja-JP" altLang="en-US" dirty="0"/>
              <a:t>文章の開始地点には必ず</a:t>
            </a:r>
            <a:r>
              <a:rPr lang="en-US" altLang="ja-JP" dirty="0"/>
              <a:t>CLS</a:t>
            </a:r>
            <a:r>
              <a:rPr lang="ja-JP" altLang="en-US" dirty="0"/>
              <a:t>トークンが入れられる</a:t>
            </a:r>
            <a:endParaRPr lang="en-US" altLang="ja-JP" dirty="0"/>
          </a:p>
        </p:txBody>
      </p:sp>
      <p:sp>
        <p:nvSpPr>
          <p:cNvPr id="10" name="テキスト ボックス 9">
            <a:extLst>
              <a:ext uri="{FF2B5EF4-FFF2-40B4-BE49-F238E27FC236}">
                <a16:creationId xmlns:a16="http://schemas.microsoft.com/office/drawing/2014/main" id="{47F80540-CFEF-12B0-A51F-46285E46C2C1}"/>
              </a:ext>
            </a:extLst>
          </p:cNvPr>
          <p:cNvSpPr txBox="1"/>
          <p:nvPr/>
        </p:nvSpPr>
        <p:spPr>
          <a:xfrm>
            <a:off x="736678" y="5015546"/>
            <a:ext cx="2083076" cy="1477328"/>
          </a:xfrm>
          <a:prstGeom prst="rect">
            <a:avLst/>
          </a:prstGeom>
          <a:noFill/>
        </p:spPr>
        <p:txBody>
          <a:bodyPr wrap="square" rtlCol="0">
            <a:spAutoFit/>
          </a:bodyPr>
          <a:lstStyle/>
          <a:p>
            <a:r>
              <a:rPr kumimoji="1" lang="ja-JP" altLang="en-US" dirty="0"/>
              <a:t>計算後に</a:t>
            </a:r>
            <a:r>
              <a:rPr kumimoji="1" lang="en-US" altLang="ja-JP" dirty="0"/>
              <a:t>CLS</a:t>
            </a:r>
            <a:r>
              <a:rPr kumimoji="1" lang="ja-JP" altLang="en-US" dirty="0"/>
              <a:t>トークンの値は、文脈全体の意味を表現するベクトルに変換される</a:t>
            </a:r>
          </a:p>
        </p:txBody>
      </p:sp>
    </p:spTree>
    <p:extLst>
      <p:ext uri="{BB962C8B-B14F-4D97-AF65-F5344CB8AC3E}">
        <p14:creationId xmlns:p14="http://schemas.microsoft.com/office/powerpoint/2010/main" val="42357244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8C1369-9FD2-2929-3C60-82D603C6AA6E}"/>
              </a:ext>
            </a:extLst>
          </p:cNvPr>
          <p:cNvSpPr>
            <a:spLocks noGrp="1"/>
          </p:cNvSpPr>
          <p:nvPr>
            <p:ph type="title"/>
          </p:nvPr>
        </p:nvSpPr>
        <p:spPr/>
        <p:txBody>
          <a:bodyPr>
            <a:normAutofit fontScale="90000"/>
          </a:bodyPr>
          <a:lstStyle/>
          <a:p>
            <a:r>
              <a:rPr lang="ja-JP" altLang="en-US" dirty="0"/>
              <a:t>文脈ベクトルによる文章の類似度</a:t>
            </a:r>
            <a:endParaRPr kumimoji="1" lang="ja-JP" altLang="en-US" dirty="0"/>
          </a:p>
        </p:txBody>
      </p:sp>
      <p:sp>
        <p:nvSpPr>
          <p:cNvPr id="3" name="コンテンツ プレースホルダー 2">
            <a:extLst>
              <a:ext uri="{FF2B5EF4-FFF2-40B4-BE49-F238E27FC236}">
                <a16:creationId xmlns:a16="http://schemas.microsoft.com/office/drawing/2014/main" id="{8D71F0CA-0B84-C09B-7677-E44D6E38037E}"/>
              </a:ext>
            </a:extLst>
          </p:cNvPr>
          <p:cNvSpPr>
            <a:spLocks noGrp="1"/>
          </p:cNvSpPr>
          <p:nvPr>
            <p:ph idx="1"/>
          </p:nvPr>
        </p:nvSpPr>
        <p:spPr>
          <a:xfrm>
            <a:off x="838200" y="1173078"/>
            <a:ext cx="10515600" cy="2871383"/>
          </a:xfrm>
        </p:spPr>
        <p:txBody>
          <a:bodyPr>
            <a:normAutofit fontScale="77500" lnSpcReduction="20000"/>
          </a:bodyPr>
          <a:lstStyle/>
          <a:p>
            <a:r>
              <a:rPr lang="ja-JP" altLang="en-US" dirty="0"/>
              <a:t>ここでは</a:t>
            </a:r>
            <a:r>
              <a:rPr lang="en-US" altLang="ja-JP" dirty="0" err="1"/>
              <a:t>SentenceTransformer</a:t>
            </a:r>
            <a:r>
              <a:rPr lang="ja-JP" altLang="en-US" dirty="0"/>
              <a:t>を用いて、文章をベクトル化</a:t>
            </a:r>
            <a:endParaRPr lang="en-US" altLang="ja-JP" dirty="0"/>
          </a:p>
          <a:p>
            <a:pPr lvl="1"/>
            <a:r>
              <a:rPr lang="ja-JP" altLang="en-US" dirty="0"/>
              <a:t>それぞれの文章間で相互にコサイン類似度を算出して、距離行列化</a:t>
            </a:r>
            <a:endParaRPr lang="en-US" altLang="ja-JP" dirty="0"/>
          </a:p>
          <a:p>
            <a:r>
              <a:rPr lang="ja-JP" altLang="en-US" dirty="0"/>
              <a:t>同一ジャンルの文章は、コサイン類似度が高くなっていることが分かる</a:t>
            </a:r>
            <a:endParaRPr lang="en-US" altLang="ja-JP" dirty="0"/>
          </a:p>
          <a:p>
            <a:pPr lvl="1"/>
            <a:r>
              <a:rPr lang="ja-JP" altLang="en-US" dirty="0"/>
              <a:t>同一ジャンル内でも「晴れ」と「雨」ではコサイン類似度は下がる傾向にある</a:t>
            </a:r>
            <a:endParaRPr lang="en-US" altLang="ja-JP" dirty="0"/>
          </a:p>
          <a:p>
            <a:pPr lvl="1"/>
            <a:r>
              <a:rPr lang="ja-JP" altLang="en-US" dirty="0"/>
              <a:t>「ベクトル検索」のコアとなる技術が、文脈ベクトルとコサイン類似度</a:t>
            </a:r>
            <a:endParaRPr lang="en-US" altLang="ja-JP" dirty="0"/>
          </a:p>
          <a:p>
            <a:pPr lvl="2"/>
            <a:endParaRPr lang="en-US" altLang="ja-JP" dirty="0"/>
          </a:p>
          <a:p>
            <a:r>
              <a:rPr lang="ja-JP" altLang="en-US" dirty="0"/>
              <a:t>余談）コサイン類似度は</a:t>
            </a:r>
            <a:r>
              <a:rPr lang="en-US" altLang="ja-JP" dirty="0"/>
              <a:t>[-1,1]</a:t>
            </a:r>
            <a:r>
              <a:rPr lang="ja-JP" altLang="en-US" dirty="0"/>
              <a:t>の範囲だが、多次元空間ではほとんどが</a:t>
            </a:r>
            <a:r>
              <a:rPr lang="en-US" altLang="ja-JP" dirty="0"/>
              <a:t>0</a:t>
            </a:r>
            <a:r>
              <a:rPr lang="ja-JP" altLang="en-US" dirty="0"/>
              <a:t>～</a:t>
            </a:r>
            <a:r>
              <a:rPr lang="en-US" altLang="ja-JP" dirty="0"/>
              <a:t>1</a:t>
            </a:r>
            <a:r>
              <a:rPr lang="ja-JP" altLang="en-US" dirty="0"/>
              <a:t>に分布する、詳細は割愛</a:t>
            </a:r>
            <a:endParaRPr lang="en-US" altLang="ja-JP" dirty="0"/>
          </a:p>
          <a:p>
            <a:endParaRPr kumimoji="1" lang="ja-JP" altLang="en-US" b="1" dirty="0"/>
          </a:p>
        </p:txBody>
      </p:sp>
      <p:pic>
        <p:nvPicPr>
          <p:cNvPr id="12" name="図 11">
            <a:extLst>
              <a:ext uri="{FF2B5EF4-FFF2-40B4-BE49-F238E27FC236}">
                <a16:creationId xmlns:a16="http://schemas.microsoft.com/office/drawing/2014/main" id="{5E1C7B2C-786C-FE35-1AE6-13F39A06EA7C}"/>
              </a:ext>
            </a:extLst>
          </p:cNvPr>
          <p:cNvPicPr>
            <a:picLocks noChangeAspect="1"/>
          </p:cNvPicPr>
          <p:nvPr/>
        </p:nvPicPr>
        <p:blipFill>
          <a:blip r:embed="rId3"/>
          <a:stretch>
            <a:fillRect/>
          </a:stretch>
        </p:blipFill>
        <p:spPr>
          <a:xfrm>
            <a:off x="279232" y="4214460"/>
            <a:ext cx="11633536" cy="2278414"/>
          </a:xfrm>
          <a:prstGeom prst="rect">
            <a:avLst/>
          </a:prstGeom>
        </p:spPr>
        <p:style>
          <a:lnRef idx="2">
            <a:schemeClr val="dk1"/>
          </a:lnRef>
          <a:fillRef idx="1">
            <a:schemeClr val="lt1"/>
          </a:fillRef>
          <a:effectRef idx="0">
            <a:schemeClr val="dk1"/>
          </a:effectRef>
          <a:fontRef idx="minor">
            <a:schemeClr val="dk1"/>
          </a:fontRef>
        </p:style>
      </p:pic>
      <p:sp>
        <p:nvSpPr>
          <p:cNvPr id="4" name="スライド番号プレースホルダー 3">
            <a:extLst>
              <a:ext uri="{FF2B5EF4-FFF2-40B4-BE49-F238E27FC236}">
                <a16:creationId xmlns:a16="http://schemas.microsoft.com/office/drawing/2014/main" id="{E774CB9F-A850-E60D-89B7-40DCB6107D85}"/>
              </a:ext>
            </a:extLst>
          </p:cNvPr>
          <p:cNvSpPr>
            <a:spLocks noGrp="1"/>
          </p:cNvSpPr>
          <p:nvPr>
            <p:ph type="sldNum" sz="quarter" idx="12"/>
          </p:nvPr>
        </p:nvSpPr>
        <p:spPr/>
        <p:txBody>
          <a:bodyPr/>
          <a:lstStyle/>
          <a:p>
            <a:fld id="{FCA3042A-F884-44E0-81D5-7D4A03868EA8}" type="slidenum">
              <a:rPr kumimoji="1" lang="ja-JP" altLang="en-US" smtClean="0"/>
              <a:t>5</a:t>
            </a:fld>
            <a:endParaRPr kumimoji="1" lang="ja-JP" altLang="en-US"/>
          </a:p>
        </p:txBody>
      </p:sp>
    </p:spTree>
    <p:extLst>
      <p:ext uri="{BB962C8B-B14F-4D97-AF65-F5344CB8AC3E}">
        <p14:creationId xmlns:p14="http://schemas.microsoft.com/office/powerpoint/2010/main" val="2418872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F552C09-2CB5-8AF5-E3DA-8D1242249249}"/>
              </a:ext>
            </a:extLst>
          </p:cNvPr>
          <p:cNvSpPr>
            <a:spLocks noGrp="1"/>
          </p:cNvSpPr>
          <p:nvPr>
            <p:ph type="title"/>
          </p:nvPr>
        </p:nvSpPr>
        <p:spPr/>
        <p:txBody>
          <a:bodyPr>
            <a:normAutofit fontScale="90000"/>
          </a:bodyPr>
          <a:lstStyle/>
          <a:p>
            <a:r>
              <a:rPr kumimoji="1" lang="ja-JP" altLang="en-US" dirty="0"/>
              <a:t>エンベディング（</a:t>
            </a:r>
            <a:r>
              <a:rPr lang="en-US" altLang="ja-JP" dirty="0"/>
              <a:t>embedding</a:t>
            </a:r>
            <a:r>
              <a:rPr kumimoji="1" lang="ja-JP" altLang="en-US" dirty="0"/>
              <a:t>）</a:t>
            </a:r>
          </a:p>
        </p:txBody>
      </p:sp>
      <p:sp>
        <p:nvSpPr>
          <p:cNvPr id="3" name="コンテンツ プレースホルダー 2">
            <a:extLst>
              <a:ext uri="{FF2B5EF4-FFF2-40B4-BE49-F238E27FC236}">
                <a16:creationId xmlns:a16="http://schemas.microsoft.com/office/drawing/2014/main" id="{D4D41D38-2288-4A06-F156-32C6E35170F7}"/>
              </a:ext>
            </a:extLst>
          </p:cNvPr>
          <p:cNvSpPr>
            <a:spLocks noGrp="1"/>
          </p:cNvSpPr>
          <p:nvPr>
            <p:ph idx="1"/>
          </p:nvPr>
        </p:nvSpPr>
        <p:spPr>
          <a:xfrm>
            <a:off x="838200" y="1173079"/>
            <a:ext cx="10515600" cy="1866843"/>
          </a:xfrm>
        </p:spPr>
        <p:txBody>
          <a:bodyPr>
            <a:normAutofit fontScale="77500" lnSpcReduction="20000"/>
          </a:bodyPr>
          <a:lstStyle/>
          <a:p>
            <a:r>
              <a:rPr kumimoji="1" lang="ja-JP" altLang="en-US" dirty="0"/>
              <a:t>言葉の単語の世界にあるものを、ベクトルの世界に無理やり持っていくこと</a:t>
            </a:r>
            <a:endParaRPr kumimoji="1" lang="en-US" altLang="ja-JP" dirty="0"/>
          </a:p>
          <a:p>
            <a:pPr lvl="1"/>
            <a:r>
              <a:rPr lang="ja-JP" altLang="en-US" dirty="0"/>
              <a:t>機械学習によって、同じような単語は、高次元空間において近しい位置に配置されること</a:t>
            </a:r>
            <a:endParaRPr kumimoji="1" lang="en-US" altLang="ja-JP" dirty="0"/>
          </a:p>
          <a:p>
            <a:r>
              <a:rPr lang="ja-JP" altLang="en-US" dirty="0"/>
              <a:t>これにより単語を演算可能なベクトルの空間に変換すること</a:t>
            </a:r>
            <a:endParaRPr lang="en-US" altLang="ja-JP" dirty="0"/>
          </a:p>
          <a:p>
            <a:r>
              <a:rPr lang="ja-JP" altLang="en-US" dirty="0"/>
              <a:t>日本語化されて「埋め込み」と呼ばれることもある</a:t>
            </a:r>
            <a:endParaRPr lang="en-US" altLang="ja-JP" dirty="0"/>
          </a:p>
        </p:txBody>
      </p:sp>
      <p:sp>
        <p:nvSpPr>
          <p:cNvPr id="6" name="四角形: 角を丸くする 5">
            <a:extLst>
              <a:ext uri="{FF2B5EF4-FFF2-40B4-BE49-F238E27FC236}">
                <a16:creationId xmlns:a16="http://schemas.microsoft.com/office/drawing/2014/main" id="{EAB665A2-1C9F-C5F5-EFC7-4D5B8E32D41C}"/>
              </a:ext>
            </a:extLst>
          </p:cNvPr>
          <p:cNvSpPr/>
          <p:nvPr/>
        </p:nvSpPr>
        <p:spPr>
          <a:xfrm>
            <a:off x="995083" y="3279952"/>
            <a:ext cx="4850448" cy="321292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kumimoji="1" lang="ja-JP" altLang="en-US" dirty="0">
                <a:solidFill>
                  <a:schemeClr val="tx1"/>
                </a:solidFill>
              </a:rPr>
              <a:t>単語の世界</a:t>
            </a:r>
          </a:p>
        </p:txBody>
      </p:sp>
      <p:sp>
        <p:nvSpPr>
          <p:cNvPr id="8" name="四角形: 角を丸くする 7">
            <a:extLst>
              <a:ext uri="{FF2B5EF4-FFF2-40B4-BE49-F238E27FC236}">
                <a16:creationId xmlns:a16="http://schemas.microsoft.com/office/drawing/2014/main" id="{4779E54C-0EE0-9BD8-6909-234CDC9913AC}"/>
              </a:ext>
            </a:extLst>
          </p:cNvPr>
          <p:cNvSpPr/>
          <p:nvPr/>
        </p:nvSpPr>
        <p:spPr>
          <a:xfrm>
            <a:off x="6346471" y="3279951"/>
            <a:ext cx="4850448" cy="321292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ja-JP" altLang="en-US" dirty="0">
                <a:solidFill>
                  <a:schemeClr val="tx1"/>
                </a:solidFill>
              </a:rPr>
              <a:t>ベクトル</a:t>
            </a:r>
            <a:r>
              <a:rPr kumimoji="1" lang="ja-JP" altLang="en-US" dirty="0">
                <a:solidFill>
                  <a:schemeClr val="tx1"/>
                </a:solidFill>
              </a:rPr>
              <a:t>の世界</a:t>
            </a:r>
          </a:p>
        </p:txBody>
      </p:sp>
      <p:sp>
        <p:nvSpPr>
          <p:cNvPr id="10" name="テキスト ボックス 9">
            <a:extLst>
              <a:ext uri="{FF2B5EF4-FFF2-40B4-BE49-F238E27FC236}">
                <a16:creationId xmlns:a16="http://schemas.microsoft.com/office/drawing/2014/main" id="{7DDB2823-C626-9656-1417-FCC89414AF96}"/>
              </a:ext>
            </a:extLst>
          </p:cNvPr>
          <p:cNvSpPr txBox="1"/>
          <p:nvPr/>
        </p:nvSpPr>
        <p:spPr>
          <a:xfrm>
            <a:off x="2097743" y="4289612"/>
            <a:ext cx="699246" cy="369332"/>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ネコ</a:t>
            </a:r>
          </a:p>
        </p:txBody>
      </p:sp>
      <p:sp>
        <p:nvSpPr>
          <p:cNvPr id="11" name="テキスト ボックス 10">
            <a:extLst>
              <a:ext uri="{FF2B5EF4-FFF2-40B4-BE49-F238E27FC236}">
                <a16:creationId xmlns:a16="http://schemas.microsoft.com/office/drawing/2014/main" id="{D767AEF2-9DBC-6A48-52B3-3CD354318637}"/>
              </a:ext>
            </a:extLst>
          </p:cNvPr>
          <p:cNvSpPr txBox="1"/>
          <p:nvPr/>
        </p:nvSpPr>
        <p:spPr>
          <a:xfrm>
            <a:off x="3980331" y="5684921"/>
            <a:ext cx="699246" cy="369332"/>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ねこ</a:t>
            </a:r>
          </a:p>
        </p:txBody>
      </p:sp>
      <p:sp>
        <p:nvSpPr>
          <p:cNvPr id="12" name="テキスト ボックス 11">
            <a:extLst>
              <a:ext uri="{FF2B5EF4-FFF2-40B4-BE49-F238E27FC236}">
                <a16:creationId xmlns:a16="http://schemas.microsoft.com/office/drawing/2014/main" id="{8F9A9C6C-1EFB-FB57-B187-E6A3CE0A5F23}"/>
              </a:ext>
            </a:extLst>
          </p:cNvPr>
          <p:cNvSpPr txBox="1"/>
          <p:nvPr/>
        </p:nvSpPr>
        <p:spPr>
          <a:xfrm>
            <a:off x="4531661" y="3920280"/>
            <a:ext cx="699246" cy="369332"/>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ja-JP" altLang="en-US" dirty="0"/>
              <a:t>猫</a:t>
            </a:r>
            <a:endParaRPr kumimoji="1" lang="ja-JP" altLang="en-US" dirty="0"/>
          </a:p>
        </p:txBody>
      </p:sp>
      <p:sp>
        <p:nvSpPr>
          <p:cNvPr id="14" name="テキスト ボックス 13">
            <a:extLst>
              <a:ext uri="{FF2B5EF4-FFF2-40B4-BE49-F238E27FC236}">
                <a16:creationId xmlns:a16="http://schemas.microsoft.com/office/drawing/2014/main" id="{161756E1-3D37-A0B9-C7CB-57824FD6FF20}"/>
              </a:ext>
            </a:extLst>
          </p:cNvPr>
          <p:cNvSpPr txBox="1"/>
          <p:nvPr/>
        </p:nvSpPr>
        <p:spPr>
          <a:xfrm>
            <a:off x="3070684" y="4923160"/>
            <a:ext cx="699246" cy="369332"/>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京都</a:t>
            </a:r>
          </a:p>
        </p:txBody>
      </p:sp>
      <p:sp>
        <p:nvSpPr>
          <p:cNvPr id="15" name="テキスト ボックス 14">
            <a:extLst>
              <a:ext uri="{FF2B5EF4-FFF2-40B4-BE49-F238E27FC236}">
                <a16:creationId xmlns:a16="http://schemas.microsoft.com/office/drawing/2014/main" id="{27268E5F-C8DB-8C2D-ADB9-0A72936E122D}"/>
              </a:ext>
            </a:extLst>
          </p:cNvPr>
          <p:cNvSpPr txBox="1"/>
          <p:nvPr/>
        </p:nvSpPr>
        <p:spPr>
          <a:xfrm>
            <a:off x="1788461" y="5500255"/>
            <a:ext cx="699246" cy="369332"/>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大阪</a:t>
            </a:r>
          </a:p>
        </p:txBody>
      </p:sp>
      <p:sp>
        <p:nvSpPr>
          <p:cNvPr id="18" name="テキスト ボックス 17">
            <a:extLst>
              <a:ext uri="{FF2B5EF4-FFF2-40B4-BE49-F238E27FC236}">
                <a16:creationId xmlns:a16="http://schemas.microsoft.com/office/drawing/2014/main" id="{D483086B-764D-2575-6CFA-6AFD78063AFF}"/>
              </a:ext>
            </a:extLst>
          </p:cNvPr>
          <p:cNvSpPr txBox="1"/>
          <p:nvPr/>
        </p:nvSpPr>
        <p:spPr>
          <a:xfrm>
            <a:off x="4980168" y="5260226"/>
            <a:ext cx="699246" cy="369332"/>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東京</a:t>
            </a:r>
          </a:p>
        </p:txBody>
      </p:sp>
      <p:cxnSp>
        <p:nvCxnSpPr>
          <p:cNvPr id="20" name="直線矢印コネクタ 19">
            <a:extLst>
              <a:ext uri="{FF2B5EF4-FFF2-40B4-BE49-F238E27FC236}">
                <a16:creationId xmlns:a16="http://schemas.microsoft.com/office/drawing/2014/main" id="{0D8191D4-005F-72A3-FE94-919A31E1A41E}"/>
              </a:ext>
            </a:extLst>
          </p:cNvPr>
          <p:cNvCxnSpPr>
            <a:cxnSpLocks/>
            <a:stCxn id="11" idx="3"/>
          </p:cNvCxnSpPr>
          <p:nvPr/>
        </p:nvCxnSpPr>
        <p:spPr>
          <a:xfrm>
            <a:off x="4679577" y="5869587"/>
            <a:ext cx="49619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直線矢印コネクタ 22">
            <a:extLst>
              <a:ext uri="{FF2B5EF4-FFF2-40B4-BE49-F238E27FC236}">
                <a16:creationId xmlns:a16="http://schemas.microsoft.com/office/drawing/2014/main" id="{79255D9C-B657-9DCB-3673-DAD55C197EF6}"/>
              </a:ext>
            </a:extLst>
          </p:cNvPr>
          <p:cNvCxnSpPr>
            <a:cxnSpLocks/>
          </p:cNvCxnSpPr>
          <p:nvPr/>
        </p:nvCxnSpPr>
        <p:spPr>
          <a:xfrm>
            <a:off x="2835090" y="4474278"/>
            <a:ext cx="6940921" cy="12919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F0859351-E8A1-A12A-1419-FCE9027B3AE9}"/>
              </a:ext>
            </a:extLst>
          </p:cNvPr>
          <p:cNvCxnSpPr>
            <a:cxnSpLocks/>
            <a:stCxn id="12" idx="3"/>
          </p:cNvCxnSpPr>
          <p:nvPr/>
        </p:nvCxnSpPr>
        <p:spPr>
          <a:xfrm>
            <a:off x="5230907" y="4104946"/>
            <a:ext cx="4607589" cy="1634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07B64E72-1BF3-0B43-1A08-6997EFAD9227}"/>
              </a:ext>
            </a:extLst>
          </p:cNvPr>
          <p:cNvCxnSpPr>
            <a:cxnSpLocks/>
            <a:stCxn id="15" idx="3"/>
          </p:cNvCxnSpPr>
          <p:nvPr/>
        </p:nvCxnSpPr>
        <p:spPr>
          <a:xfrm flipV="1">
            <a:off x="2487707" y="4370942"/>
            <a:ext cx="6589058" cy="1313979"/>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6C1519CD-B7DA-EA2F-04AE-2E423363644F}"/>
              </a:ext>
            </a:extLst>
          </p:cNvPr>
          <p:cNvCxnSpPr>
            <a:cxnSpLocks/>
            <a:stCxn id="14" idx="3"/>
          </p:cNvCxnSpPr>
          <p:nvPr/>
        </p:nvCxnSpPr>
        <p:spPr>
          <a:xfrm flipV="1">
            <a:off x="3769930" y="4182036"/>
            <a:ext cx="5306835" cy="925790"/>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FA15B54-CA60-8B4B-DBC6-3F7734BE372D}"/>
              </a:ext>
            </a:extLst>
          </p:cNvPr>
          <p:cNvCxnSpPr>
            <a:cxnSpLocks/>
            <a:stCxn id="18" idx="3"/>
          </p:cNvCxnSpPr>
          <p:nvPr/>
        </p:nvCxnSpPr>
        <p:spPr>
          <a:xfrm flipV="1">
            <a:off x="5679414" y="4520332"/>
            <a:ext cx="3397351" cy="924560"/>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 name="スライド番号プレースホルダー 3">
            <a:extLst>
              <a:ext uri="{FF2B5EF4-FFF2-40B4-BE49-F238E27FC236}">
                <a16:creationId xmlns:a16="http://schemas.microsoft.com/office/drawing/2014/main" id="{CA56EAFF-70E0-69A5-BF09-CF14630B1369}"/>
              </a:ext>
            </a:extLst>
          </p:cNvPr>
          <p:cNvSpPr>
            <a:spLocks noGrp="1"/>
          </p:cNvSpPr>
          <p:nvPr>
            <p:ph type="sldNum" sz="quarter" idx="12"/>
          </p:nvPr>
        </p:nvSpPr>
        <p:spPr/>
        <p:txBody>
          <a:bodyPr/>
          <a:lstStyle/>
          <a:p>
            <a:fld id="{FCA3042A-F884-44E0-81D5-7D4A03868EA8}" type="slidenum">
              <a:rPr kumimoji="1" lang="ja-JP" altLang="en-US" smtClean="0"/>
              <a:t>6</a:t>
            </a:fld>
            <a:endParaRPr kumimoji="1" lang="ja-JP" altLang="en-US"/>
          </a:p>
        </p:txBody>
      </p:sp>
    </p:spTree>
    <p:extLst>
      <p:ext uri="{BB962C8B-B14F-4D97-AF65-F5344CB8AC3E}">
        <p14:creationId xmlns:p14="http://schemas.microsoft.com/office/powerpoint/2010/main" val="1045369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A0F521-D54C-6F97-B8CC-877144791D2A}"/>
              </a:ext>
            </a:extLst>
          </p:cNvPr>
          <p:cNvSpPr>
            <a:spLocks noGrp="1"/>
          </p:cNvSpPr>
          <p:nvPr>
            <p:ph type="title"/>
          </p:nvPr>
        </p:nvSpPr>
        <p:spPr/>
        <p:txBody>
          <a:bodyPr>
            <a:normAutofit fontScale="90000"/>
          </a:bodyPr>
          <a:lstStyle/>
          <a:p>
            <a:r>
              <a:rPr kumimoji="1" lang="en-US" altLang="ja-JP" dirty="0"/>
              <a:t>BERT</a:t>
            </a:r>
            <a:r>
              <a:rPr kumimoji="1" lang="ja-JP" altLang="en-US" dirty="0"/>
              <a:t>から</a:t>
            </a:r>
            <a:r>
              <a:rPr kumimoji="1" lang="en-US" altLang="ja-JP" dirty="0"/>
              <a:t>GPT</a:t>
            </a:r>
            <a:r>
              <a:rPr kumimoji="1" lang="ja-JP" altLang="en-US" dirty="0"/>
              <a:t>へ</a:t>
            </a:r>
          </a:p>
        </p:txBody>
      </p:sp>
      <p:sp>
        <p:nvSpPr>
          <p:cNvPr id="3" name="コンテンツ プレースホルダー 2">
            <a:extLst>
              <a:ext uri="{FF2B5EF4-FFF2-40B4-BE49-F238E27FC236}">
                <a16:creationId xmlns:a16="http://schemas.microsoft.com/office/drawing/2014/main" id="{38AC4C93-8EE1-18E3-D5E0-79BAF787C8B4}"/>
              </a:ext>
            </a:extLst>
          </p:cNvPr>
          <p:cNvSpPr>
            <a:spLocks noGrp="1"/>
          </p:cNvSpPr>
          <p:nvPr>
            <p:ph idx="1"/>
          </p:nvPr>
        </p:nvSpPr>
        <p:spPr>
          <a:xfrm>
            <a:off x="838200" y="1070810"/>
            <a:ext cx="10515600" cy="1091365"/>
          </a:xfrm>
        </p:spPr>
        <p:txBody>
          <a:bodyPr>
            <a:normAutofit fontScale="70000" lnSpcReduction="20000"/>
          </a:bodyPr>
          <a:lstStyle/>
          <a:p>
            <a:r>
              <a:rPr kumimoji="1" lang="en-US" altLang="ja-JP" dirty="0"/>
              <a:t>BERT</a:t>
            </a:r>
            <a:r>
              <a:rPr lang="ja-JP" altLang="en-US" dirty="0"/>
              <a:t>は文章を理解する方向性で開発された技術なので、文章生成に適していなかった</a:t>
            </a:r>
            <a:endParaRPr lang="en-US" altLang="ja-JP" dirty="0"/>
          </a:p>
          <a:p>
            <a:r>
              <a:rPr kumimoji="1" lang="en-US" altLang="ja-JP" dirty="0"/>
              <a:t>GPT</a:t>
            </a:r>
            <a:r>
              <a:rPr lang="ja-JP" altLang="en-US" dirty="0"/>
              <a:t>は単語の分散表現の列から</a:t>
            </a:r>
            <a:r>
              <a:rPr lang="ja-JP" altLang="en-US" dirty="0">
                <a:solidFill>
                  <a:srgbClr val="C00000"/>
                </a:solidFill>
              </a:rPr>
              <a:t>次の単語を予測</a:t>
            </a:r>
            <a:r>
              <a:rPr lang="ja-JP" altLang="en-US" dirty="0"/>
              <a:t>する方向に進化、文章生成が可能に</a:t>
            </a:r>
            <a:endParaRPr lang="en-US" altLang="ja-JP" dirty="0"/>
          </a:p>
          <a:p>
            <a:endParaRPr lang="en-US" altLang="ja-JP" dirty="0"/>
          </a:p>
          <a:p>
            <a:endParaRPr kumimoji="1" lang="ja-JP" altLang="en-US" dirty="0"/>
          </a:p>
        </p:txBody>
      </p:sp>
      <p:sp>
        <p:nvSpPr>
          <p:cNvPr id="8" name="スライド番号プレースホルダー 7">
            <a:extLst>
              <a:ext uri="{FF2B5EF4-FFF2-40B4-BE49-F238E27FC236}">
                <a16:creationId xmlns:a16="http://schemas.microsoft.com/office/drawing/2014/main" id="{D44E7ECB-DE64-BFAA-5E8B-8CF5B9286A00}"/>
              </a:ext>
            </a:extLst>
          </p:cNvPr>
          <p:cNvSpPr>
            <a:spLocks noGrp="1"/>
          </p:cNvSpPr>
          <p:nvPr>
            <p:ph type="sldNum" sz="quarter" idx="12"/>
          </p:nvPr>
        </p:nvSpPr>
        <p:spPr/>
        <p:txBody>
          <a:bodyPr/>
          <a:lstStyle/>
          <a:p>
            <a:fld id="{06238087-B25C-4A64-A0D4-4D19856B4B70}" type="slidenum">
              <a:rPr kumimoji="1" lang="ja-JP" altLang="en-US" smtClean="0"/>
              <a:t>7</a:t>
            </a:fld>
            <a:endParaRPr kumimoji="1" lang="ja-JP" altLang="en-US"/>
          </a:p>
        </p:txBody>
      </p:sp>
      <p:grpSp>
        <p:nvGrpSpPr>
          <p:cNvPr id="45" name="グループ化 44">
            <a:extLst>
              <a:ext uri="{FF2B5EF4-FFF2-40B4-BE49-F238E27FC236}">
                <a16:creationId xmlns:a16="http://schemas.microsoft.com/office/drawing/2014/main" id="{B4203AB1-B6CD-8617-8C9C-4BA86506B5D4}"/>
              </a:ext>
            </a:extLst>
          </p:cNvPr>
          <p:cNvGrpSpPr/>
          <p:nvPr/>
        </p:nvGrpSpPr>
        <p:grpSpPr>
          <a:xfrm>
            <a:off x="2361483" y="2444225"/>
            <a:ext cx="4238625" cy="4048649"/>
            <a:chOff x="3109645" y="2191266"/>
            <a:chExt cx="4238625" cy="4048649"/>
          </a:xfrm>
        </p:grpSpPr>
        <p:sp>
          <p:nvSpPr>
            <p:cNvPr id="23" name="大かっこ 22">
              <a:extLst>
                <a:ext uri="{FF2B5EF4-FFF2-40B4-BE49-F238E27FC236}">
                  <a16:creationId xmlns:a16="http://schemas.microsoft.com/office/drawing/2014/main" id="{F3434DE6-CCAB-2E4B-E8F3-67F9C8AC6B18}"/>
                </a:ext>
              </a:extLst>
            </p:cNvPr>
            <p:cNvSpPr/>
            <p:nvPr/>
          </p:nvSpPr>
          <p:spPr>
            <a:xfrm>
              <a:off x="3109645" y="2191266"/>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0.1</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24" name="大かっこ 23">
              <a:extLst>
                <a:ext uri="{FF2B5EF4-FFF2-40B4-BE49-F238E27FC236}">
                  <a16:creationId xmlns:a16="http://schemas.microsoft.com/office/drawing/2014/main" id="{469F8AA9-9352-7B77-1E9E-C93097642344}"/>
                </a:ext>
              </a:extLst>
            </p:cNvPr>
            <p:cNvSpPr/>
            <p:nvPr/>
          </p:nvSpPr>
          <p:spPr>
            <a:xfrm>
              <a:off x="3728770" y="2191266"/>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0.3</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25" name="大かっこ 24">
              <a:extLst>
                <a:ext uri="{FF2B5EF4-FFF2-40B4-BE49-F238E27FC236}">
                  <a16:creationId xmlns:a16="http://schemas.microsoft.com/office/drawing/2014/main" id="{627333BE-EAD0-1F2F-F937-C9A556B273A6}"/>
                </a:ext>
              </a:extLst>
            </p:cNvPr>
            <p:cNvSpPr/>
            <p:nvPr/>
          </p:nvSpPr>
          <p:spPr>
            <a:xfrm>
              <a:off x="4347895" y="2191266"/>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0.2</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26" name="大かっこ 25">
              <a:extLst>
                <a:ext uri="{FF2B5EF4-FFF2-40B4-BE49-F238E27FC236}">
                  <a16:creationId xmlns:a16="http://schemas.microsoft.com/office/drawing/2014/main" id="{E6CA79A3-342B-5FE1-FF20-8D204E4633A4}"/>
                </a:ext>
              </a:extLst>
            </p:cNvPr>
            <p:cNvSpPr/>
            <p:nvPr/>
          </p:nvSpPr>
          <p:spPr>
            <a:xfrm>
              <a:off x="4967020" y="2191266"/>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0.9</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27" name="大かっこ 26">
              <a:extLst>
                <a:ext uri="{FF2B5EF4-FFF2-40B4-BE49-F238E27FC236}">
                  <a16:creationId xmlns:a16="http://schemas.microsoft.com/office/drawing/2014/main" id="{7E253728-4516-4603-5925-36F4274FDFFB}"/>
                </a:ext>
              </a:extLst>
            </p:cNvPr>
            <p:cNvSpPr/>
            <p:nvPr/>
          </p:nvSpPr>
          <p:spPr>
            <a:xfrm>
              <a:off x="5614720" y="2202797"/>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0.0</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28" name="大かっこ 27">
              <a:extLst>
                <a:ext uri="{FF2B5EF4-FFF2-40B4-BE49-F238E27FC236}">
                  <a16:creationId xmlns:a16="http://schemas.microsoft.com/office/drawing/2014/main" id="{8B462F24-AABD-0286-99E7-CEA3E5E4D0D4}"/>
                </a:ext>
              </a:extLst>
            </p:cNvPr>
            <p:cNvSpPr/>
            <p:nvPr/>
          </p:nvSpPr>
          <p:spPr>
            <a:xfrm>
              <a:off x="6233845" y="2202797"/>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0.2</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29" name="大かっこ 28">
              <a:extLst>
                <a:ext uri="{FF2B5EF4-FFF2-40B4-BE49-F238E27FC236}">
                  <a16:creationId xmlns:a16="http://schemas.microsoft.com/office/drawing/2014/main" id="{DE054037-6CCF-4B8B-AE04-5602A3338531}"/>
                </a:ext>
              </a:extLst>
            </p:cNvPr>
            <p:cNvSpPr/>
            <p:nvPr/>
          </p:nvSpPr>
          <p:spPr>
            <a:xfrm>
              <a:off x="6852970" y="2202797"/>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0.8</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31" name="矢印: 上カーブ 30">
              <a:extLst>
                <a:ext uri="{FF2B5EF4-FFF2-40B4-BE49-F238E27FC236}">
                  <a16:creationId xmlns:a16="http://schemas.microsoft.com/office/drawing/2014/main" id="{AD70CC9D-078E-A079-A64E-92823336078D}"/>
                </a:ext>
              </a:extLst>
            </p:cNvPr>
            <p:cNvSpPr/>
            <p:nvPr/>
          </p:nvSpPr>
          <p:spPr>
            <a:xfrm>
              <a:off x="3309669" y="3620248"/>
              <a:ext cx="2027611" cy="523220"/>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3" name="矢印: 上カーブ 32">
              <a:extLst>
                <a:ext uri="{FF2B5EF4-FFF2-40B4-BE49-F238E27FC236}">
                  <a16:creationId xmlns:a16="http://schemas.microsoft.com/office/drawing/2014/main" id="{71A2665E-290A-CA81-7435-9CB7AF574A88}"/>
                </a:ext>
              </a:extLst>
            </p:cNvPr>
            <p:cNvSpPr/>
            <p:nvPr/>
          </p:nvSpPr>
          <p:spPr>
            <a:xfrm>
              <a:off x="5633769" y="3643310"/>
              <a:ext cx="1600201" cy="523220"/>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5" name="矢印: 上カーブ 34">
              <a:extLst>
                <a:ext uri="{FF2B5EF4-FFF2-40B4-BE49-F238E27FC236}">
                  <a16:creationId xmlns:a16="http://schemas.microsoft.com/office/drawing/2014/main" id="{CCD17131-BF3E-E5C1-2C71-A1C33107AA93}"/>
                </a:ext>
              </a:extLst>
            </p:cNvPr>
            <p:cNvSpPr/>
            <p:nvPr/>
          </p:nvSpPr>
          <p:spPr>
            <a:xfrm>
              <a:off x="4347895" y="3684907"/>
              <a:ext cx="1847850" cy="523220"/>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6" name="大かっこ 35">
              <a:extLst>
                <a:ext uri="{FF2B5EF4-FFF2-40B4-BE49-F238E27FC236}">
                  <a16:creationId xmlns:a16="http://schemas.microsoft.com/office/drawing/2014/main" id="{D10EB0EB-24C1-3E67-0E9D-6A5559099D10}"/>
                </a:ext>
              </a:extLst>
            </p:cNvPr>
            <p:cNvSpPr/>
            <p:nvPr/>
          </p:nvSpPr>
          <p:spPr>
            <a:xfrm>
              <a:off x="3109645" y="4908100"/>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0.4</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37" name="大かっこ 36">
              <a:extLst>
                <a:ext uri="{FF2B5EF4-FFF2-40B4-BE49-F238E27FC236}">
                  <a16:creationId xmlns:a16="http://schemas.microsoft.com/office/drawing/2014/main" id="{02C1662F-D9FC-D9B6-45AC-6CD063423C26}"/>
                </a:ext>
              </a:extLst>
            </p:cNvPr>
            <p:cNvSpPr/>
            <p:nvPr/>
          </p:nvSpPr>
          <p:spPr>
            <a:xfrm>
              <a:off x="3728770" y="4908100"/>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0.8</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38" name="大かっこ 37">
              <a:extLst>
                <a:ext uri="{FF2B5EF4-FFF2-40B4-BE49-F238E27FC236}">
                  <a16:creationId xmlns:a16="http://schemas.microsoft.com/office/drawing/2014/main" id="{4569060B-B2D8-2C8C-C9D2-C840C230E4D3}"/>
                </a:ext>
              </a:extLst>
            </p:cNvPr>
            <p:cNvSpPr/>
            <p:nvPr/>
          </p:nvSpPr>
          <p:spPr>
            <a:xfrm>
              <a:off x="4347895" y="4908100"/>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0.7</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39" name="大かっこ 38">
              <a:extLst>
                <a:ext uri="{FF2B5EF4-FFF2-40B4-BE49-F238E27FC236}">
                  <a16:creationId xmlns:a16="http://schemas.microsoft.com/office/drawing/2014/main" id="{06F4E89A-F153-0F56-76BE-ADB467C418E6}"/>
                </a:ext>
              </a:extLst>
            </p:cNvPr>
            <p:cNvSpPr/>
            <p:nvPr/>
          </p:nvSpPr>
          <p:spPr>
            <a:xfrm>
              <a:off x="4967020" y="4908100"/>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0.1</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40" name="大かっこ 39">
              <a:extLst>
                <a:ext uri="{FF2B5EF4-FFF2-40B4-BE49-F238E27FC236}">
                  <a16:creationId xmlns:a16="http://schemas.microsoft.com/office/drawing/2014/main" id="{23641C8E-A93B-1C1C-4926-FB3F7CC96990}"/>
                </a:ext>
              </a:extLst>
            </p:cNvPr>
            <p:cNvSpPr/>
            <p:nvPr/>
          </p:nvSpPr>
          <p:spPr>
            <a:xfrm>
              <a:off x="5614720" y="4919631"/>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0.6</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41" name="大かっこ 40">
              <a:extLst>
                <a:ext uri="{FF2B5EF4-FFF2-40B4-BE49-F238E27FC236}">
                  <a16:creationId xmlns:a16="http://schemas.microsoft.com/office/drawing/2014/main" id="{4D37E7AB-85C5-A0C8-B986-1882D9B71D14}"/>
                </a:ext>
              </a:extLst>
            </p:cNvPr>
            <p:cNvSpPr/>
            <p:nvPr/>
          </p:nvSpPr>
          <p:spPr>
            <a:xfrm>
              <a:off x="6233845" y="4919631"/>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0.2</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42" name="大かっこ 41">
              <a:extLst>
                <a:ext uri="{FF2B5EF4-FFF2-40B4-BE49-F238E27FC236}">
                  <a16:creationId xmlns:a16="http://schemas.microsoft.com/office/drawing/2014/main" id="{9F21BBDA-3F74-E659-5663-3F05D21D2EC8}"/>
                </a:ext>
              </a:extLst>
            </p:cNvPr>
            <p:cNvSpPr/>
            <p:nvPr/>
          </p:nvSpPr>
          <p:spPr>
            <a:xfrm>
              <a:off x="6852970" y="4919631"/>
              <a:ext cx="495300" cy="1320284"/>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kumimoji="1" lang="en-US" altLang="ja-JP" sz="1200" dirty="0"/>
                <a:t>0.5</a:t>
              </a:r>
            </a:p>
            <a:p>
              <a:pPr algn="ctr"/>
              <a:r>
                <a:rPr kumimoji="1" lang="en-US" altLang="ja-JP" sz="1200" dirty="0"/>
                <a:t>...</a:t>
              </a:r>
            </a:p>
            <a:p>
              <a:pPr algn="ctr"/>
              <a:r>
                <a:rPr kumimoji="1" lang="en-US" altLang="ja-JP" sz="1200" dirty="0"/>
                <a:t>...</a:t>
              </a:r>
              <a:endParaRPr lang="en-US" altLang="ja-JP" sz="1200" dirty="0"/>
            </a:p>
            <a:p>
              <a:pPr algn="ctr"/>
              <a:r>
                <a:rPr kumimoji="1" lang="en-US" altLang="ja-JP" sz="1200" dirty="0"/>
                <a:t>...</a:t>
              </a:r>
            </a:p>
            <a:p>
              <a:pPr algn="ctr"/>
              <a:r>
                <a:rPr kumimoji="1" lang="en-US" altLang="ja-JP" sz="1200" dirty="0"/>
                <a:t>...</a:t>
              </a:r>
            </a:p>
            <a:p>
              <a:pPr algn="ctr"/>
              <a:endParaRPr kumimoji="1" lang="ja-JP" altLang="en-US" sz="1200" dirty="0"/>
            </a:p>
          </p:txBody>
        </p:sp>
        <p:sp>
          <p:nvSpPr>
            <p:cNvPr id="44" name="矢印: 下 43">
              <a:extLst>
                <a:ext uri="{FF2B5EF4-FFF2-40B4-BE49-F238E27FC236}">
                  <a16:creationId xmlns:a16="http://schemas.microsoft.com/office/drawing/2014/main" id="{4386334F-2B64-16FC-6AEE-9C50D6E4184B}"/>
                </a:ext>
              </a:extLst>
            </p:cNvPr>
            <p:cNvSpPr/>
            <p:nvPr/>
          </p:nvSpPr>
          <p:spPr>
            <a:xfrm>
              <a:off x="5157520" y="4381484"/>
              <a:ext cx="704850" cy="35325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7" name="テキスト ボックス 46">
            <a:extLst>
              <a:ext uri="{FF2B5EF4-FFF2-40B4-BE49-F238E27FC236}">
                <a16:creationId xmlns:a16="http://schemas.microsoft.com/office/drawing/2014/main" id="{668D6FA7-40EF-EAA5-6472-25C7CD8FF7DA}"/>
              </a:ext>
            </a:extLst>
          </p:cNvPr>
          <p:cNvSpPr txBox="1"/>
          <p:nvPr/>
        </p:nvSpPr>
        <p:spPr>
          <a:xfrm>
            <a:off x="942975" y="1933868"/>
            <a:ext cx="3295651" cy="369332"/>
          </a:xfrm>
          <a:prstGeom prst="rect">
            <a:avLst/>
          </a:prstGeom>
          <a:noFill/>
          <a:ln w="12700" cap="flat" cmpd="sng" algn="ctr">
            <a:solidFill>
              <a:schemeClr val="tx1"/>
            </a:solid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r>
              <a:rPr lang="en-US" altLang="ja-JP" sz="1800" dirty="0">
                <a:solidFill>
                  <a:schemeClr val="tx1"/>
                </a:solidFill>
              </a:rPr>
              <a:t>He sat by the bank of the</a:t>
            </a:r>
            <a:r>
              <a:rPr lang="ja-JP" altLang="en-US" sz="1800" dirty="0">
                <a:solidFill>
                  <a:schemeClr val="tx1"/>
                </a:solidFill>
              </a:rPr>
              <a:t> </a:t>
            </a:r>
            <a:r>
              <a:rPr lang="en-US" altLang="ja-JP" sz="1800" dirty="0">
                <a:solidFill>
                  <a:schemeClr val="tx1"/>
                </a:solidFill>
              </a:rPr>
              <a:t>??? </a:t>
            </a:r>
            <a:endParaRPr lang="ja-JP" altLang="en-US" dirty="0">
              <a:solidFill>
                <a:schemeClr val="tx1"/>
              </a:solidFill>
            </a:endParaRPr>
          </a:p>
        </p:txBody>
      </p:sp>
      <p:sp>
        <p:nvSpPr>
          <p:cNvPr id="49" name="矢印: 折線 48">
            <a:extLst>
              <a:ext uri="{FF2B5EF4-FFF2-40B4-BE49-F238E27FC236}">
                <a16:creationId xmlns:a16="http://schemas.microsoft.com/office/drawing/2014/main" id="{F1FD754D-2BC3-8044-D67F-22639B142CBB}"/>
              </a:ext>
            </a:extLst>
          </p:cNvPr>
          <p:cNvSpPr/>
          <p:nvPr/>
        </p:nvSpPr>
        <p:spPr>
          <a:xfrm rot="5400000">
            <a:off x="4307635" y="2000813"/>
            <a:ext cx="369040" cy="517790"/>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0" name="矢印: 右 49">
            <a:extLst>
              <a:ext uri="{FF2B5EF4-FFF2-40B4-BE49-F238E27FC236}">
                <a16:creationId xmlns:a16="http://schemas.microsoft.com/office/drawing/2014/main" id="{BCD295DB-2D1B-47CC-2CEE-5DAD945614F9}"/>
              </a:ext>
            </a:extLst>
          </p:cNvPr>
          <p:cNvSpPr/>
          <p:nvPr/>
        </p:nvSpPr>
        <p:spPr>
          <a:xfrm>
            <a:off x="6857407" y="5391902"/>
            <a:ext cx="791168" cy="79057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1" name="図 60">
            <a:extLst>
              <a:ext uri="{FF2B5EF4-FFF2-40B4-BE49-F238E27FC236}">
                <a16:creationId xmlns:a16="http://schemas.microsoft.com/office/drawing/2014/main" id="{27BB8EE6-C07A-1209-1555-BF5C32DEF1C7}"/>
              </a:ext>
            </a:extLst>
          </p:cNvPr>
          <p:cNvPicPr>
            <a:picLocks noChangeAspect="1"/>
          </p:cNvPicPr>
          <p:nvPr/>
        </p:nvPicPr>
        <p:blipFill>
          <a:blip r:embed="rId3"/>
          <a:stretch>
            <a:fillRect/>
          </a:stretch>
        </p:blipFill>
        <p:spPr>
          <a:xfrm>
            <a:off x="7760950" y="2303200"/>
            <a:ext cx="4139133" cy="3879277"/>
          </a:xfrm>
          <a:prstGeom prst="rect">
            <a:avLst/>
          </a:prstGeom>
        </p:spPr>
        <p:style>
          <a:lnRef idx="2">
            <a:schemeClr val="dk1"/>
          </a:lnRef>
          <a:fillRef idx="1">
            <a:schemeClr val="lt1"/>
          </a:fillRef>
          <a:effectRef idx="0">
            <a:schemeClr val="dk1"/>
          </a:effectRef>
          <a:fontRef idx="minor">
            <a:schemeClr val="dk1"/>
          </a:fontRef>
        </p:style>
      </p:pic>
      <p:sp>
        <p:nvSpPr>
          <p:cNvPr id="62" name="テキスト ボックス 61">
            <a:extLst>
              <a:ext uri="{FF2B5EF4-FFF2-40B4-BE49-F238E27FC236}">
                <a16:creationId xmlns:a16="http://schemas.microsoft.com/office/drawing/2014/main" id="{F10837F8-91F3-E184-7933-86274231C795}"/>
              </a:ext>
            </a:extLst>
          </p:cNvPr>
          <p:cNvSpPr txBox="1"/>
          <p:nvPr/>
        </p:nvSpPr>
        <p:spPr>
          <a:xfrm>
            <a:off x="7582616" y="6272701"/>
            <a:ext cx="4495800" cy="376657"/>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ja-JP" altLang="en-US" dirty="0"/>
              <a:t>次の単語の確率が得られる</a:t>
            </a:r>
          </a:p>
        </p:txBody>
      </p:sp>
      <p:sp>
        <p:nvSpPr>
          <p:cNvPr id="4" name="矢印: 上カーブ 3">
            <a:extLst>
              <a:ext uri="{FF2B5EF4-FFF2-40B4-BE49-F238E27FC236}">
                <a16:creationId xmlns:a16="http://schemas.microsoft.com/office/drawing/2014/main" id="{341040FB-0F1C-8C7E-94DE-67AB0466B25D}"/>
              </a:ext>
            </a:extLst>
          </p:cNvPr>
          <p:cNvSpPr/>
          <p:nvPr/>
        </p:nvSpPr>
        <p:spPr>
          <a:xfrm>
            <a:off x="2933946" y="3837101"/>
            <a:ext cx="969839" cy="523220"/>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 name="矢印: 上カーブ 4">
            <a:extLst>
              <a:ext uri="{FF2B5EF4-FFF2-40B4-BE49-F238E27FC236}">
                <a16:creationId xmlns:a16="http://schemas.microsoft.com/office/drawing/2014/main" id="{11BBC2C7-07F0-7F5A-D32C-0908FF135B95}"/>
              </a:ext>
            </a:extLst>
          </p:cNvPr>
          <p:cNvSpPr/>
          <p:nvPr/>
        </p:nvSpPr>
        <p:spPr>
          <a:xfrm>
            <a:off x="2371003" y="3848632"/>
            <a:ext cx="3373069" cy="523220"/>
          </a:xfrm>
          <a:prstGeom prst="curved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6" name="テキスト ボックス 5">
            <a:extLst>
              <a:ext uri="{FF2B5EF4-FFF2-40B4-BE49-F238E27FC236}">
                <a16:creationId xmlns:a16="http://schemas.microsoft.com/office/drawing/2014/main" id="{7B5F0672-61A7-247C-DA56-B7CC30A29656}"/>
              </a:ext>
            </a:extLst>
          </p:cNvPr>
          <p:cNvSpPr txBox="1"/>
          <p:nvPr/>
        </p:nvSpPr>
        <p:spPr>
          <a:xfrm>
            <a:off x="248140" y="3934762"/>
            <a:ext cx="2074514" cy="923330"/>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rtlCol="0">
            <a:spAutoFit/>
          </a:bodyPr>
          <a:lstStyle/>
          <a:p>
            <a:pPr algn="l"/>
            <a:r>
              <a:rPr kumimoji="1" lang="ja-JP" altLang="en-US" dirty="0"/>
              <a:t>自分よりも前のトークンのベクトルから値を更新</a:t>
            </a:r>
          </a:p>
        </p:txBody>
      </p:sp>
    </p:spTree>
    <p:extLst>
      <p:ext uri="{BB962C8B-B14F-4D97-AF65-F5344CB8AC3E}">
        <p14:creationId xmlns:p14="http://schemas.microsoft.com/office/powerpoint/2010/main" val="713759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47A553B-B2DE-C428-1FC2-A4C629BE3153}"/>
              </a:ext>
            </a:extLst>
          </p:cNvPr>
          <p:cNvSpPr>
            <a:spLocks noGrp="1"/>
          </p:cNvSpPr>
          <p:nvPr>
            <p:ph type="title"/>
          </p:nvPr>
        </p:nvSpPr>
        <p:spPr/>
        <p:txBody>
          <a:bodyPr>
            <a:normAutofit fontScale="90000"/>
          </a:bodyPr>
          <a:lstStyle/>
          <a:p>
            <a:r>
              <a:rPr kumimoji="1" lang="en-US" altLang="ja-JP"/>
              <a:t>GPT</a:t>
            </a:r>
            <a:r>
              <a:rPr kumimoji="1" lang="ja-JP" altLang="en-US"/>
              <a:t>は「次の言葉を予測する</a:t>
            </a:r>
            <a:r>
              <a:rPr kumimoji="1" lang="en-US" altLang="ja-JP"/>
              <a:t>AI</a:t>
            </a:r>
            <a:r>
              <a:rPr kumimoji="1" lang="ja-JP" altLang="en-US"/>
              <a:t>」</a:t>
            </a:r>
            <a:endParaRPr kumimoji="1" lang="ja-JP" altLang="en-US" dirty="0"/>
          </a:p>
        </p:txBody>
      </p:sp>
      <p:sp>
        <p:nvSpPr>
          <p:cNvPr id="3" name="コンテンツ プレースホルダー 2">
            <a:extLst>
              <a:ext uri="{FF2B5EF4-FFF2-40B4-BE49-F238E27FC236}">
                <a16:creationId xmlns:a16="http://schemas.microsoft.com/office/drawing/2014/main" id="{3C41EA50-6C61-3BF1-1CB8-460D6D15800C}"/>
              </a:ext>
            </a:extLst>
          </p:cNvPr>
          <p:cNvSpPr>
            <a:spLocks noGrp="1"/>
          </p:cNvSpPr>
          <p:nvPr>
            <p:ph idx="1"/>
          </p:nvPr>
        </p:nvSpPr>
        <p:spPr>
          <a:xfrm>
            <a:off x="838200" y="1173079"/>
            <a:ext cx="4752975" cy="5548396"/>
          </a:xfrm>
        </p:spPr>
        <p:txBody>
          <a:bodyPr>
            <a:normAutofit fontScale="70000" lnSpcReduction="20000"/>
          </a:bodyPr>
          <a:lstStyle/>
          <a:p>
            <a:r>
              <a:rPr kumimoji="1" lang="ja-JP" altLang="en-US" dirty="0"/>
              <a:t>過去の言葉から、次の言葉を予測することは、次の言葉を紡ぐことと同義</a:t>
            </a:r>
            <a:endParaRPr kumimoji="1" lang="en-US" altLang="ja-JP" dirty="0"/>
          </a:p>
          <a:p>
            <a:endParaRPr kumimoji="1" lang="en-US" altLang="ja-JP" dirty="0"/>
          </a:p>
          <a:p>
            <a:r>
              <a:rPr kumimoji="1" lang="ja-JP" altLang="en-US" dirty="0"/>
              <a:t>入力された文章をトークン化</a:t>
            </a:r>
            <a:endParaRPr kumimoji="1" lang="en-US" altLang="ja-JP" dirty="0"/>
          </a:p>
          <a:p>
            <a:r>
              <a:rPr kumimoji="1" lang="ja-JP" altLang="en-US" dirty="0"/>
              <a:t>トークンをベクトル化</a:t>
            </a:r>
            <a:endParaRPr lang="en-US" altLang="ja-JP" dirty="0"/>
          </a:p>
          <a:p>
            <a:r>
              <a:rPr kumimoji="1" lang="ja-JP" altLang="en-US" dirty="0"/>
              <a:t>ベクトルを計算して意味ベクトル化</a:t>
            </a:r>
            <a:endParaRPr kumimoji="1" lang="en-US" altLang="ja-JP" dirty="0"/>
          </a:p>
          <a:p>
            <a:r>
              <a:rPr kumimoji="1" lang="ja-JP" altLang="en-US" dirty="0"/>
              <a:t>次のトークンを予測</a:t>
            </a:r>
            <a:endParaRPr kumimoji="1" lang="en-US" altLang="ja-JP" dirty="0"/>
          </a:p>
          <a:p>
            <a:r>
              <a:rPr lang="ja-JP" altLang="en-US" dirty="0"/>
              <a:t>予測されたトークンから、ランダムに適当なものを選ぶ</a:t>
            </a:r>
            <a:endParaRPr lang="en-US" altLang="ja-JP" dirty="0"/>
          </a:p>
          <a:p>
            <a:r>
              <a:rPr lang="ja-JP" altLang="en-US" dirty="0"/>
              <a:t>トークンから単語に戻す</a:t>
            </a:r>
            <a:endParaRPr lang="en-US" altLang="ja-JP" dirty="0"/>
          </a:p>
          <a:p>
            <a:endParaRPr lang="en-US" altLang="ja-JP" dirty="0"/>
          </a:p>
          <a:p>
            <a:r>
              <a:rPr lang="ja-JP" altLang="en-US" dirty="0"/>
              <a:t>「繋がりそうな単語を繋いでいく」という、ただそれだけで、「知性」と言って差し支えない能力が得られてしまった</a:t>
            </a:r>
            <a:endParaRPr lang="en-US" altLang="ja-JP" dirty="0"/>
          </a:p>
          <a:p>
            <a:endParaRPr lang="en-US" altLang="ja-JP" dirty="0"/>
          </a:p>
          <a:p>
            <a:endParaRPr lang="en-US" altLang="ja-JP" dirty="0"/>
          </a:p>
          <a:p>
            <a:endParaRPr kumimoji="1" lang="ja-JP" altLang="en-US" dirty="0"/>
          </a:p>
        </p:txBody>
      </p:sp>
      <p:sp>
        <p:nvSpPr>
          <p:cNvPr id="7" name="テキスト ボックス 6">
            <a:extLst>
              <a:ext uri="{FF2B5EF4-FFF2-40B4-BE49-F238E27FC236}">
                <a16:creationId xmlns:a16="http://schemas.microsoft.com/office/drawing/2014/main" id="{E202999D-96CA-CA34-A308-50893485664A}"/>
              </a:ext>
            </a:extLst>
          </p:cNvPr>
          <p:cNvSpPr txBox="1"/>
          <p:nvPr/>
        </p:nvSpPr>
        <p:spPr>
          <a:xfrm>
            <a:off x="4508500" y="6352143"/>
            <a:ext cx="753110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r"/>
            <a:r>
              <a:rPr lang="ja-JP" altLang="en-US" dirty="0">
                <a:hlinkClick r:id="rId2"/>
              </a:rPr>
              <a:t>https://platform.openai.com/playground?mode=complete</a:t>
            </a:r>
            <a:endParaRPr lang="en-US" altLang="ja-JP" dirty="0"/>
          </a:p>
        </p:txBody>
      </p:sp>
      <p:pic>
        <p:nvPicPr>
          <p:cNvPr id="9" name="図 8" descr="グラフィカル ユーザー インターフェイス, テキスト, メール&#10;&#10;自動的に生成された説明">
            <a:extLst>
              <a:ext uri="{FF2B5EF4-FFF2-40B4-BE49-F238E27FC236}">
                <a16:creationId xmlns:a16="http://schemas.microsoft.com/office/drawing/2014/main" id="{12EF97F3-7506-D78F-C660-760F3F4975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5441" y="1259582"/>
            <a:ext cx="6156390" cy="4897775"/>
          </a:xfrm>
          <a:prstGeom prst="rect">
            <a:avLst/>
          </a:prstGeom>
          <a:ln>
            <a:solidFill>
              <a:schemeClr val="tx1"/>
            </a:solidFill>
          </a:ln>
        </p:spPr>
        <p:style>
          <a:lnRef idx="2">
            <a:schemeClr val="dk1"/>
          </a:lnRef>
          <a:fillRef idx="1">
            <a:schemeClr val="lt1"/>
          </a:fillRef>
          <a:effectRef idx="0">
            <a:schemeClr val="dk1"/>
          </a:effectRef>
          <a:fontRef idx="minor">
            <a:schemeClr val="dk1"/>
          </a:fontRef>
        </p:style>
      </p:pic>
      <p:sp>
        <p:nvSpPr>
          <p:cNvPr id="4" name="スライド番号プレースホルダー 3">
            <a:extLst>
              <a:ext uri="{FF2B5EF4-FFF2-40B4-BE49-F238E27FC236}">
                <a16:creationId xmlns:a16="http://schemas.microsoft.com/office/drawing/2014/main" id="{739C98F6-E251-6871-BE35-BABFDA683658}"/>
              </a:ext>
            </a:extLst>
          </p:cNvPr>
          <p:cNvSpPr>
            <a:spLocks noGrp="1"/>
          </p:cNvSpPr>
          <p:nvPr>
            <p:ph type="sldNum" sz="quarter" idx="12"/>
          </p:nvPr>
        </p:nvSpPr>
        <p:spPr/>
        <p:txBody>
          <a:bodyPr/>
          <a:lstStyle/>
          <a:p>
            <a:fld id="{FCA3042A-F884-44E0-81D5-7D4A03868EA8}" type="slidenum">
              <a:rPr kumimoji="1" lang="ja-JP" altLang="en-US" smtClean="0"/>
              <a:t>8</a:t>
            </a:fld>
            <a:endParaRPr kumimoji="1" lang="ja-JP" altLang="en-US"/>
          </a:p>
        </p:txBody>
      </p:sp>
    </p:spTree>
    <p:extLst>
      <p:ext uri="{BB962C8B-B14F-4D97-AF65-F5344CB8AC3E}">
        <p14:creationId xmlns:p14="http://schemas.microsoft.com/office/powerpoint/2010/main" val="2635603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365161-A223-0EBD-336F-7ED8EAE8D135}"/>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CD00F51F-7201-9DB6-E6E6-FEB7D464E1FE}"/>
              </a:ext>
            </a:extLst>
          </p:cNvPr>
          <p:cNvSpPr>
            <a:spLocks noGrp="1"/>
          </p:cNvSpPr>
          <p:nvPr>
            <p:ph type="title"/>
          </p:nvPr>
        </p:nvSpPr>
        <p:spPr/>
        <p:txBody>
          <a:bodyPr>
            <a:normAutofit fontScale="90000"/>
          </a:bodyPr>
          <a:lstStyle/>
          <a:p>
            <a:r>
              <a:rPr kumimoji="1" lang="en-US" altLang="ja-JP" dirty="0"/>
              <a:t>ChatGPT</a:t>
            </a:r>
            <a:r>
              <a:rPr kumimoji="1" lang="ja-JP" altLang="en-US" dirty="0"/>
              <a:t>のトークナイズ</a:t>
            </a:r>
          </a:p>
        </p:txBody>
      </p:sp>
      <p:sp>
        <p:nvSpPr>
          <p:cNvPr id="9" name="コンテンツ プレースホルダー 8">
            <a:extLst>
              <a:ext uri="{FF2B5EF4-FFF2-40B4-BE49-F238E27FC236}">
                <a16:creationId xmlns:a16="http://schemas.microsoft.com/office/drawing/2014/main" id="{9F6BE4A1-D859-6596-BF23-518D0E5C11A6}"/>
              </a:ext>
            </a:extLst>
          </p:cNvPr>
          <p:cNvSpPr>
            <a:spLocks noGrp="1"/>
          </p:cNvSpPr>
          <p:nvPr>
            <p:ph idx="1"/>
          </p:nvPr>
        </p:nvSpPr>
        <p:spPr>
          <a:xfrm>
            <a:off x="838200" y="1173079"/>
            <a:ext cx="5828414" cy="5548396"/>
          </a:xfrm>
        </p:spPr>
        <p:txBody>
          <a:bodyPr>
            <a:normAutofit fontScale="70000" lnSpcReduction="20000"/>
          </a:bodyPr>
          <a:lstStyle/>
          <a:p>
            <a:r>
              <a:rPr lang="ja-JP" altLang="en-US" dirty="0"/>
              <a:t>自然言語はそのままの形では</a:t>
            </a:r>
            <a:r>
              <a:rPr lang="en-US" altLang="ja-JP" dirty="0"/>
              <a:t>AI</a:t>
            </a:r>
            <a:r>
              <a:rPr lang="ja-JP" altLang="en-US" dirty="0"/>
              <a:t>に食わせられないので、内部的に数値に変換する、この変換がトークナイズ</a:t>
            </a:r>
            <a:endParaRPr lang="en-US" altLang="ja-JP" dirty="0"/>
          </a:p>
          <a:p>
            <a:r>
              <a:rPr lang="ja-JP" altLang="en-US" dirty="0"/>
              <a:t>出現頻度に応じてトークンの割り当てが行われており、</a:t>
            </a:r>
            <a:r>
              <a:rPr lang="ja-JP" altLang="en-US" dirty="0">
                <a:solidFill>
                  <a:srgbClr val="C00000"/>
                </a:solidFill>
              </a:rPr>
              <a:t>英語では頻出単語は</a:t>
            </a:r>
            <a:r>
              <a:rPr lang="en-US" altLang="ja-JP" dirty="0">
                <a:solidFill>
                  <a:srgbClr val="C00000"/>
                </a:solidFill>
              </a:rPr>
              <a:t>1</a:t>
            </a:r>
            <a:r>
              <a:rPr lang="ja-JP" altLang="en-US" dirty="0">
                <a:solidFill>
                  <a:srgbClr val="C00000"/>
                </a:solidFill>
              </a:rPr>
              <a:t>トークン</a:t>
            </a:r>
            <a:r>
              <a:rPr lang="ja-JP" altLang="en-US" dirty="0"/>
              <a:t>になり、複雑な単語は途中で分割される</a:t>
            </a:r>
            <a:endParaRPr lang="en-US" altLang="ja-JP" dirty="0"/>
          </a:p>
          <a:p>
            <a:r>
              <a:rPr lang="en-US" altLang="ja-JP" dirty="0"/>
              <a:t>ChatGPT</a:t>
            </a:r>
            <a:r>
              <a:rPr lang="ja-JP" altLang="en-US" dirty="0"/>
              <a:t>のトークナイザでは</a:t>
            </a:r>
            <a:r>
              <a:rPr lang="ja-JP" altLang="en-US" dirty="0">
                <a:solidFill>
                  <a:srgbClr val="C00000"/>
                </a:solidFill>
              </a:rPr>
              <a:t>日本語の文書は、</a:t>
            </a:r>
            <a:r>
              <a:rPr lang="en-US" altLang="ja-JP" dirty="0">
                <a:solidFill>
                  <a:srgbClr val="C00000"/>
                </a:solidFill>
              </a:rPr>
              <a:t>1</a:t>
            </a:r>
            <a:r>
              <a:rPr lang="ja-JP" altLang="en-US" dirty="0">
                <a:solidFill>
                  <a:srgbClr val="C00000"/>
                </a:solidFill>
              </a:rPr>
              <a:t>文字が約</a:t>
            </a:r>
            <a:r>
              <a:rPr lang="en-US" altLang="ja-JP" dirty="0">
                <a:solidFill>
                  <a:srgbClr val="C00000"/>
                </a:solidFill>
              </a:rPr>
              <a:t>1.3</a:t>
            </a:r>
            <a:r>
              <a:rPr lang="ja-JP" altLang="en-US" dirty="0">
                <a:solidFill>
                  <a:srgbClr val="C00000"/>
                </a:solidFill>
              </a:rPr>
              <a:t>トークン</a:t>
            </a:r>
            <a:r>
              <a:rPr lang="ja-JP" altLang="en-US" dirty="0"/>
              <a:t>になる（平易な文章では</a:t>
            </a:r>
            <a:r>
              <a:rPr lang="en-US" altLang="ja-JP" dirty="0"/>
              <a:t>1</a:t>
            </a:r>
            <a:r>
              <a:rPr lang="ja-JP" altLang="en-US" dirty="0"/>
              <a:t>文字</a:t>
            </a:r>
            <a:r>
              <a:rPr lang="en-US" altLang="ja-JP" dirty="0"/>
              <a:t>1.1</a:t>
            </a:r>
            <a:r>
              <a:rPr lang="ja-JP" altLang="en-US" dirty="0"/>
              <a:t>トークン程度）</a:t>
            </a:r>
            <a:endParaRPr lang="en-US" altLang="ja-JP" dirty="0"/>
          </a:p>
          <a:p>
            <a:pPr lvl="1"/>
            <a:r>
              <a:rPr lang="ja-JP" altLang="en-US" dirty="0"/>
              <a:t>「日本」「自由」は出現頻度が高いので</a:t>
            </a:r>
            <a:r>
              <a:rPr lang="en-US" altLang="ja-JP" dirty="0"/>
              <a:t>1</a:t>
            </a:r>
            <a:r>
              <a:rPr lang="ja-JP" altLang="en-US" dirty="0"/>
              <a:t>トークンにまとめられている</a:t>
            </a:r>
            <a:endParaRPr lang="en-US" altLang="ja-JP" dirty="0"/>
          </a:p>
          <a:p>
            <a:pPr lvl="1"/>
            <a:r>
              <a:rPr lang="ja-JP" altLang="en-US" dirty="0"/>
              <a:t>出現頻度の低い「挙」「孫」「諸」「恵」「禍」「権」「憲」は</a:t>
            </a:r>
            <a:r>
              <a:rPr lang="en-US" altLang="ja-JP" dirty="0"/>
              <a:t>1</a:t>
            </a:r>
            <a:r>
              <a:rPr lang="ja-JP" altLang="en-US" dirty="0"/>
              <a:t>文字が複数のトークンに分割</a:t>
            </a:r>
            <a:endParaRPr lang="en-US" altLang="ja-JP" dirty="0"/>
          </a:p>
          <a:p>
            <a:pPr marL="457200" lvl="1" indent="0">
              <a:buNone/>
            </a:pPr>
            <a:endParaRPr lang="en-US" altLang="ja-JP" dirty="0"/>
          </a:p>
          <a:p>
            <a:r>
              <a:rPr lang="ja-JP" altLang="en-US" dirty="0"/>
              <a:t>余談）日本語が英語に比べて推論性能が低いのは、英語では「次の単語」を予測するが、日本語では「次の文字（の一部）」を予測しているからではないかという議論もある</a:t>
            </a:r>
            <a:endParaRPr lang="en-US" altLang="ja-JP" dirty="0"/>
          </a:p>
          <a:p>
            <a:pPr lvl="1"/>
            <a:endParaRPr lang="en-US" altLang="ja-JP" dirty="0"/>
          </a:p>
        </p:txBody>
      </p:sp>
      <p:sp>
        <p:nvSpPr>
          <p:cNvPr id="4" name="テキスト ボックス 3">
            <a:extLst>
              <a:ext uri="{FF2B5EF4-FFF2-40B4-BE49-F238E27FC236}">
                <a16:creationId xmlns:a16="http://schemas.microsoft.com/office/drawing/2014/main" id="{88C1DCBE-AB5E-B568-8EE2-21ADB73C80F3}"/>
              </a:ext>
            </a:extLst>
          </p:cNvPr>
          <p:cNvSpPr txBox="1"/>
          <p:nvPr/>
        </p:nvSpPr>
        <p:spPr>
          <a:xfrm>
            <a:off x="7235653" y="6488668"/>
            <a:ext cx="4542980" cy="369332"/>
          </a:xfrm>
          <a:prstGeom prst="rect">
            <a:avLst/>
          </a:prstGeom>
          <a:noFill/>
          <a:ln w="12700" cap="flat" cmpd="sng" algn="ctr">
            <a:noFill/>
            <a:prstDash val="solid"/>
            <a:miter lim="800000"/>
          </a:ln>
          <a:effectLst/>
        </p:spPr>
        <p:style>
          <a:lnRef idx="2">
            <a:schemeClr val="dk1"/>
          </a:lnRef>
          <a:fillRef idx="1">
            <a:schemeClr val="lt1"/>
          </a:fillRef>
          <a:effectRef idx="0">
            <a:schemeClr val="dk1"/>
          </a:effectRef>
          <a:fontRef idx="minor">
            <a:schemeClr val="dk1"/>
          </a:fontRef>
        </p:style>
        <p:txBody>
          <a:bodyPr wrap="square">
            <a:spAutoFit/>
          </a:bodyPr>
          <a:lstStyle/>
          <a:p>
            <a:pPr algn="ctr"/>
            <a:r>
              <a:rPr lang="ja-JP" altLang="en-US" dirty="0">
                <a:hlinkClick r:id="rId3"/>
              </a:rPr>
              <a:t>https://platform.openai.com/tokenizer</a:t>
            </a:r>
            <a:endParaRPr lang="en-US" altLang="ja-JP" dirty="0"/>
          </a:p>
        </p:txBody>
      </p:sp>
      <p:pic>
        <p:nvPicPr>
          <p:cNvPr id="19" name="図 18">
            <a:extLst>
              <a:ext uri="{FF2B5EF4-FFF2-40B4-BE49-F238E27FC236}">
                <a16:creationId xmlns:a16="http://schemas.microsoft.com/office/drawing/2014/main" id="{563211E7-A6F7-D187-7407-21609A368221}"/>
              </a:ext>
            </a:extLst>
          </p:cNvPr>
          <p:cNvPicPr>
            <a:picLocks noChangeAspect="1"/>
          </p:cNvPicPr>
          <p:nvPr/>
        </p:nvPicPr>
        <p:blipFill>
          <a:blip r:embed="rId4"/>
          <a:stretch>
            <a:fillRect/>
          </a:stretch>
        </p:blipFill>
        <p:spPr>
          <a:xfrm>
            <a:off x="7235653" y="1089660"/>
            <a:ext cx="4756836" cy="5399008"/>
          </a:xfrm>
          <a:prstGeom prst="rect">
            <a:avLst/>
          </a:prstGeom>
        </p:spPr>
        <p:style>
          <a:lnRef idx="2">
            <a:schemeClr val="dk1"/>
          </a:lnRef>
          <a:fillRef idx="1">
            <a:schemeClr val="lt1"/>
          </a:fillRef>
          <a:effectRef idx="0">
            <a:schemeClr val="dk1"/>
          </a:effectRef>
          <a:fontRef idx="minor">
            <a:schemeClr val="dk1"/>
          </a:fontRef>
        </p:style>
      </p:pic>
      <p:sp>
        <p:nvSpPr>
          <p:cNvPr id="3" name="スライド番号プレースホルダー 2">
            <a:extLst>
              <a:ext uri="{FF2B5EF4-FFF2-40B4-BE49-F238E27FC236}">
                <a16:creationId xmlns:a16="http://schemas.microsoft.com/office/drawing/2014/main" id="{65FB7999-E366-6C23-2747-01CFF315609A}"/>
              </a:ext>
            </a:extLst>
          </p:cNvPr>
          <p:cNvSpPr>
            <a:spLocks noGrp="1"/>
          </p:cNvSpPr>
          <p:nvPr>
            <p:ph type="sldNum" sz="quarter" idx="12"/>
          </p:nvPr>
        </p:nvSpPr>
        <p:spPr/>
        <p:txBody>
          <a:bodyPr/>
          <a:lstStyle/>
          <a:p>
            <a:fld id="{FCA3042A-F884-44E0-81D5-7D4A03868EA8}" type="slidenum">
              <a:rPr kumimoji="1" lang="ja-JP" altLang="en-US" smtClean="0"/>
              <a:t>9</a:t>
            </a:fld>
            <a:endParaRPr kumimoji="1" lang="ja-JP" altLang="en-US"/>
          </a:p>
        </p:txBody>
      </p:sp>
    </p:spTree>
    <p:extLst>
      <p:ext uri="{BB962C8B-B14F-4D97-AF65-F5344CB8AC3E}">
        <p14:creationId xmlns:p14="http://schemas.microsoft.com/office/powerpoint/2010/main" val="752256142"/>
      </p:ext>
    </p:extLst>
  </p:cSld>
  <p:clrMapOvr>
    <a:masterClrMapping/>
  </p:clrMapOvr>
</p:sld>
</file>

<file path=ppt/theme/theme1.xml><?xml version="1.0" encoding="utf-8"?>
<a:theme xmlns:a="http://schemas.openxmlformats.org/drawingml/2006/main" name="aidemy_chatgpt_bigginer">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ln w="12700" cap="flat" cmpd="sng" algn="ctr">
          <a:noFill/>
          <a:prstDash val="solid"/>
          <a:miter lim="800000"/>
        </a:ln>
        <a:effectLst/>
      </a:spPr>
      <a:bodyPr wrap="square">
        <a:spAutoFit/>
      </a:bodyPr>
      <a:lstStyle>
        <a:defPPr algn="l">
          <a:defRPr dirty="0"/>
        </a:defPPr>
      </a:lstStyle>
      <a:style>
        <a:lnRef idx="2">
          <a:schemeClr val="dk1"/>
        </a:lnRef>
        <a:fillRef idx="1">
          <a:schemeClr val="lt1"/>
        </a:fillRef>
        <a:effectRef idx="0">
          <a:schemeClr val="dk1"/>
        </a:effectRef>
        <a:fontRef idx="minor">
          <a:schemeClr val="dk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aidemy_chatgpt_bigginer</Template>
  <TotalTime>9956</TotalTime>
  <Words>5246</Words>
  <Application>Microsoft Office PowerPoint</Application>
  <PresentationFormat>ワイド画面</PresentationFormat>
  <Paragraphs>905</Paragraphs>
  <Slides>35</Slides>
  <Notes>29</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35</vt:i4>
      </vt:variant>
    </vt:vector>
  </HeadingPairs>
  <TitlesOfParts>
    <vt:vector size="39" baseType="lpstr">
      <vt:lpstr>UD Digi Kyokasho NP-R</vt:lpstr>
      <vt:lpstr>游ゴシック</vt:lpstr>
      <vt:lpstr>Arial</vt:lpstr>
      <vt:lpstr>aidemy_chatgpt_bigginer</vt:lpstr>
      <vt:lpstr>ブロードリスニングに至る技術ツリー</vt:lpstr>
      <vt:lpstr>word2vecによるベクトル化（分散表現）</vt:lpstr>
      <vt:lpstr>多次元空間における近いとは何か？</vt:lpstr>
      <vt:lpstr>BERTは、文脈と単語の意味を計算する</vt:lpstr>
      <vt:lpstr>文脈ベクトルによる文章の類似度</vt:lpstr>
      <vt:lpstr>エンベディング（embedding）</vt:lpstr>
      <vt:lpstr>BERTからGPTへ</vt:lpstr>
      <vt:lpstr>GPTは「次の言葉を予測するAI」</vt:lpstr>
      <vt:lpstr>ChatGPTのトークナイズ</vt:lpstr>
      <vt:lpstr>GPTによる課題解決</vt:lpstr>
      <vt:lpstr>ChatGPTは何ができそうか？</vt:lpstr>
      <vt:lpstr>GPT-４の能力</vt:lpstr>
      <vt:lpstr>余談）用語の包含関係性</vt:lpstr>
      <vt:lpstr>LLMによるプログラミングの拡張</vt:lpstr>
      <vt:lpstr>ColorGPTの実装を覗いてみる</vt:lpstr>
      <vt:lpstr>Fewshot learning</vt:lpstr>
      <vt:lpstr>クラスタリング</vt:lpstr>
      <vt:lpstr>埋め込みベクトルは、クラスタリング可能</vt:lpstr>
      <vt:lpstr>階層化クラスタリング</vt:lpstr>
      <vt:lpstr>次元圧縮</vt:lpstr>
      <vt:lpstr>UMAPのデモンストレーション</vt:lpstr>
      <vt:lpstr>TTTCのTurboとScatter</vt:lpstr>
      <vt:lpstr>TTTC Scatterの課題、広聴AIへ</vt:lpstr>
      <vt:lpstr>意見グループ化までの処理の流れ（前半戦）</vt:lpstr>
      <vt:lpstr>④ 初期ラベリング hierarchical_initial_labelling</vt:lpstr>
      <vt:lpstr>統合ラベリングのプロンプトを読む</vt:lpstr>
      <vt:lpstr>要約のプロンプト</vt:lpstr>
      <vt:lpstr>広聴AIの全体の処理の流れ</vt:lpstr>
      <vt:lpstr>広聴AIの全体の処理の流れ</vt:lpstr>
      <vt:lpstr>余録）TTTCと広聴AIのアルゴリズムの違い</vt:lpstr>
      <vt:lpstr>現在の広聴AIのレポジトリ状況</vt:lpstr>
      <vt:lpstr>PowerPoint プレゼンテーション</vt:lpstr>
      <vt:lpstr>Thinking Modelとは？</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nakayamashinta</dc:creator>
  <cp:lastModifiedBy>nakayamashinta</cp:lastModifiedBy>
  <cp:revision>1420</cp:revision>
  <dcterms:created xsi:type="dcterms:W3CDTF">2025-02-23T16:08:59Z</dcterms:created>
  <dcterms:modified xsi:type="dcterms:W3CDTF">2026-02-22T09:25:08Z</dcterms:modified>
</cp:coreProperties>
</file>

<file path=docProps/thumbnail.jpeg>
</file>